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5" r:id="rId23"/>
    <p:sldId id="286" r:id="rId24"/>
    <p:sldId id="287" r:id="rId25"/>
    <p:sldId id="277" r:id="rId26"/>
    <p:sldId id="280" r:id="rId27"/>
    <p:sldId id="281" r:id="rId28"/>
    <p:sldId id="282" r:id="rId29"/>
    <p:sldId id="283" r:id="rId30"/>
    <p:sldId id="284" r:id="rId31"/>
    <p:sldId id="278" r:id="rId32"/>
    <p:sldId id="279"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8"/>
    <p:restoredTop sz="94710"/>
  </p:normalViewPr>
  <p:slideViewPr>
    <p:cSldViewPr snapToGrid="0" snapToObjects="1">
      <p:cViewPr varScale="1">
        <p:scale>
          <a:sx n="145" d="100"/>
          <a:sy n="145" d="100"/>
        </p:scale>
        <p:origin x="2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84CE-AAE2-5248-A1D6-3FFCDD96203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4EDF69C-41D6-2541-9DAF-F320504211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13374F8-B1BA-0643-AC1B-C53AA4CF6C03}"/>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5" name="Footer Placeholder 4">
            <a:extLst>
              <a:ext uri="{FF2B5EF4-FFF2-40B4-BE49-F238E27FC236}">
                <a16:creationId xmlns:a16="http://schemas.microsoft.com/office/drawing/2014/main" id="{B319ADEE-00B3-5C4A-8CED-32EF68CFA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F18809-04FA-124F-92C2-9EC3D38D9D7F}"/>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31862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EFBC-2548-A74B-B47C-91DE3D6B6E4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FBC32D-256F-354F-B77C-FAA1CFF83BE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14EEA2-DE9B-7744-9E9A-58AA0B76C606}"/>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5" name="Footer Placeholder 4">
            <a:extLst>
              <a:ext uri="{FF2B5EF4-FFF2-40B4-BE49-F238E27FC236}">
                <a16:creationId xmlns:a16="http://schemas.microsoft.com/office/drawing/2014/main" id="{99B918C2-6FAB-2342-8747-92E58590C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D30C3-EBD5-F74B-BEFC-847B7E10DA2E}"/>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3161949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5742B8-0E6B-9749-903A-2D3E03C42E5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A733C2-8602-7040-8847-3D5C673BEAA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A81BBE-69AF-DA46-AB01-571FDCCE2C9E}"/>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5" name="Footer Placeholder 4">
            <a:extLst>
              <a:ext uri="{FF2B5EF4-FFF2-40B4-BE49-F238E27FC236}">
                <a16:creationId xmlns:a16="http://schemas.microsoft.com/office/drawing/2014/main" id="{81CAEBF3-4BFC-E741-860E-41E0BD5FE6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62A120-ABD0-354C-9B2F-A6632266A707}"/>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92437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F3CD-5140-2A4C-B75F-AD3F72CC199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E9104FF-C4B9-4147-9D58-AF0E1FE534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C085794-F0CE-0248-9EDB-D82BD3702C95}"/>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5" name="Footer Placeholder 4">
            <a:extLst>
              <a:ext uri="{FF2B5EF4-FFF2-40B4-BE49-F238E27FC236}">
                <a16:creationId xmlns:a16="http://schemas.microsoft.com/office/drawing/2014/main" id="{59809F7D-46C9-8D42-9795-283040F31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5D275-4A31-F943-B567-D321A86A658C}"/>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1212066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D2AA-41A9-CF48-BAAE-FCE5EAEF77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5454854-84C7-4745-9066-B1AF1645E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8C8D34-CC4A-B041-A379-15C91955D286}"/>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5" name="Footer Placeholder 4">
            <a:extLst>
              <a:ext uri="{FF2B5EF4-FFF2-40B4-BE49-F238E27FC236}">
                <a16:creationId xmlns:a16="http://schemas.microsoft.com/office/drawing/2014/main" id="{530E4284-D156-A44A-832A-CCE035AF1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44EE2-56BA-8F44-8295-749E42A8DDC0}"/>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4238568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49A3-D8B5-6E43-A922-BDDD10FA0D1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4AEB0E3-7ADE-E74E-BBCB-C78D1B021B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192D358-F0B3-B74A-8FEB-4EAE3CB9281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4B959B8-D228-0444-AC37-49B40D8DA2E8}"/>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6" name="Footer Placeholder 5">
            <a:extLst>
              <a:ext uri="{FF2B5EF4-FFF2-40B4-BE49-F238E27FC236}">
                <a16:creationId xmlns:a16="http://schemas.microsoft.com/office/drawing/2014/main" id="{E79727BC-3E44-E74B-B0B1-60A84A38A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87D8E5-5143-F840-AF45-8E3C43B47A42}"/>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3652409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EF51-C3C7-7E4D-9009-B05714E5257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996D168-D538-894A-A246-EFAD84D19A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BB01804-59F5-2843-AD0A-B5F3F224DDE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67B8571-40C3-6342-B5A8-0BA5C821A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0F818B-2B65-5D40-B392-EF8FA3E578E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F7EF8EF-159B-D547-8AE1-AFD926EE12BA}"/>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8" name="Footer Placeholder 7">
            <a:extLst>
              <a:ext uri="{FF2B5EF4-FFF2-40B4-BE49-F238E27FC236}">
                <a16:creationId xmlns:a16="http://schemas.microsoft.com/office/drawing/2014/main" id="{5275A1DE-00B1-144B-895B-81EF4AD36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1A9DDC-2AD2-8845-87DB-79F9D2B69D2A}"/>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2633030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6E30-7BC6-1E49-8246-C37556FB473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6C26F88-6686-3745-B8DE-1C6BF97F00E7}"/>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4" name="Footer Placeholder 3">
            <a:extLst>
              <a:ext uri="{FF2B5EF4-FFF2-40B4-BE49-F238E27FC236}">
                <a16:creationId xmlns:a16="http://schemas.microsoft.com/office/drawing/2014/main" id="{2A630622-D063-1841-B928-C8A56B4009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6147A-6D0C-7D4D-9F76-06534820A822}"/>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144589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E72EC-A24B-7E4F-AABE-4B91855256D8}"/>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3" name="Footer Placeholder 2">
            <a:extLst>
              <a:ext uri="{FF2B5EF4-FFF2-40B4-BE49-F238E27FC236}">
                <a16:creationId xmlns:a16="http://schemas.microsoft.com/office/drawing/2014/main" id="{C16F655E-5064-014B-B6B1-AF8039612D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F6FA58-AFE8-F64A-ADA9-395442D2AA81}"/>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322262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CC107-0719-F24A-A638-E691720903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24D59FD-7CEA-8941-A0E6-873E70C02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29A7377-9562-B044-9386-A40AA799C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661445-6C66-8040-9E66-A63B5CD905ED}"/>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6" name="Footer Placeholder 5">
            <a:extLst>
              <a:ext uri="{FF2B5EF4-FFF2-40B4-BE49-F238E27FC236}">
                <a16:creationId xmlns:a16="http://schemas.microsoft.com/office/drawing/2014/main" id="{55EBAB6F-F26B-F547-9A06-96BF110671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F896D-EFB3-F14B-B38D-ACBCC69490CF}"/>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3769483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1732-434C-DF42-913A-434E48962F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9329A5C-02E0-5F48-A0EA-C85486C2AF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4E6041-D378-2446-A465-AA4ED39EA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7BDBE7-56B3-AC4A-9644-CF54EC42475A}"/>
              </a:ext>
            </a:extLst>
          </p:cNvPr>
          <p:cNvSpPr>
            <a:spLocks noGrp="1"/>
          </p:cNvSpPr>
          <p:nvPr>
            <p:ph type="dt" sz="half" idx="10"/>
          </p:nvPr>
        </p:nvSpPr>
        <p:spPr/>
        <p:txBody>
          <a:bodyPr/>
          <a:lstStyle/>
          <a:p>
            <a:fld id="{D9A4D385-90AF-944C-BC0F-095E4E325176}" type="datetimeFigureOut">
              <a:rPr lang="en-US" smtClean="0"/>
              <a:t>8/5/20</a:t>
            </a:fld>
            <a:endParaRPr lang="en-US"/>
          </a:p>
        </p:txBody>
      </p:sp>
      <p:sp>
        <p:nvSpPr>
          <p:cNvPr id="6" name="Footer Placeholder 5">
            <a:extLst>
              <a:ext uri="{FF2B5EF4-FFF2-40B4-BE49-F238E27FC236}">
                <a16:creationId xmlns:a16="http://schemas.microsoft.com/office/drawing/2014/main" id="{C292CAFD-18C4-9C42-9D94-C5A1A99717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FEFAF-1185-494E-B80E-05BE37A33FBA}"/>
              </a:ext>
            </a:extLst>
          </p:cNvPr>
          <p:cNvSpPr>
            <a:spLocks noGrp="1"/>
          </p:cNvSpPr>
          <p:nvPr>
            <p:ph type="sldNum" sz="quarter" idx="12"/>
          </p:nvPr>
        </p:nvSpPr>
        <p:spPr/>
        <p:txBody>
          <a:bodyPr/>
          <a:lstStyle/>
          <a:p>
            <a:fld id="{D95DE163-E7B2-F54C-8BD8-F6FAB905D526}" type="slidenum">
              <a:rPr lang="en-US" smtClean="0"/>
              <a:t>‹#›</a:t>
            </a:fld>
            <a:endParaRPr lang="en-US"/>
          </a:p>
        </p:txBody>
      </p:sp>
    </p:spTree>
    <p:extLst>
      <p:ext uri="{BB962C8B-B14F-4D97-AF65-F5344CB8AC3E}">
        <p14:creationId xmlns:p14="http://schemas.microsoft.com/office/powerpoint/2010/main" val="2679099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ADEB8E-E6FB-E34E-9C99-FBAC071A86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B3C06DD-BDFB-6C47-8B34-0A388DAC26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0D3244-CCC2-374F-861A-4B01FA2749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A4D385-90AF-944C-BC0F-095E4E325176}" type="datetimeFigureOut">
              <a:rPr lang="en-US" smtClean="0"/>
              <a:t>8/5/20</a:t>
            </a:fld>
            <a:endParaRPr lang="en-US"/>
          </a:p>
        </p:txBody>
      </p:sp>
      <p:sp>
        <p:nvSpPr>
          <p:cNvPr id="5" name="Footer Placeholder 4">
            <a:extLst>
              <a:ext uri="{FF2B5EF4-FFF2-40B4-BE49-F238E27FC236}">
                <a16:creationId xmlns:a16="http://schemas.microsoft.com/office/drawing/2014/main" id="{B035DE3B-FD4E-6C4D-B1B5-043C70E12A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9B1D64-12B0-CD4D-ADD8-7E739FBC9E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5DE163-E7B2-F54C-8BD8-F6FAB905D526}" type="slidenum">
              <a:rPr lang="en-US" smtClean="0"/>
              <a:t>‹#›</a:t>
            </a:fld>
            <a:endParaRPr lang="en-US"/>
          </a:p>
        </p:txBody>
      </p:sp>
    </p:spTree>
    <p:extLst>
      <p:ext uri="{BB962C8B-B14F-4D97-AF65-F5344CB8AC3E}">
        <p14:creationId xmlns:p14="http://schemas.microsoft.com/office/powerpoint/2010/main" val="763246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4B8EC-739C-AA4C-84F3-1C4D70780955}"/>
              </a:ext>
            </a:extLst>
          </p:cNvPr>
          <p:cNvSpPr>
            <a:spLocks noGrp="1"/>
          </p:cNvSpPr>
          <p:nvPr>
            <p:ph type="ctrTitle"/>
          </p:nvPr>
        </p:nvSpPr>
        <p:spPr/>
        <p:txBody>
          <a:bodyPr/>
          <a:lstStyle/>
          <a:p>
            <a:r>
              <a:rPr lang="en-US" dirty="0"/>
              <a:t>Advanced Course</a:t>
            </a:r>
          </a:p>
        </p:txBody>
      </p:sp>
      <p:sp>
        <p:nvSpPr>
          <p:cNvPr id="3" name="Subtitle 2">
            <a:extLst>
              <a:ext uri="{FF2B5EF4-FFF2-40B4-BE49-F238E27FC236}">
                <a16:creationId xmlns:a16="http://schemas.microsoft.com/office/drawing/2014/main" id="{6D8B49C4-47E6-CB48-BD9D-7B169425748D}"/>
              </a:ext>
            </a:extLst>
          </p:cNvPr>
          <p:cNvSpPr>
            <a:spLocks noGrp="1"/>
          </p:cNvSpPr>
          <p:nvPr>
            <p:ph type="subTitle" idx="1"/>
          </p:nvPr>
        </p:nvSpPr>
        <p:spPr/>
        <p:txBody>
          <a:bodyPr/>
          <a:lstStyle/>
          <a:p>
            <a:r>
              <a:rPr lang="en-US" dirty="0"/>
              <a:t>Cassandra</a:t>
            </a:r>
          </a:p>
        </p:txBody>
      </p:sp>
    </p:spTree>
    <p:extLst>
      <p:ext uri="{BB962C8B-B14F-4D97-AF65-F5344CB8AC3E}">
        <p14:creationId xmlns:p14="http://schemas.microsoft.com/office/powerpoint/2010/main" val="2937787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2DDED-6191-F947-A3CF-66443A02A6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8C0AD8-671E-D84B-8685-DFFFBA4CB800}"/>
              </a:ext>
            </a:extLst>
          </p:cNvPr>
          <p:cNvSpPr>
            <a:spLocks noGrp="1"/>
          </p:cNvSpPr>
          <p:nvPr>
            <p:ph idx="1"/>
          </p:nvPr>
        </p:nvSpPr>
        <p:spPr/>
        <p:txBody>
          <a:bodyPr/>
          <a:lstStyle/>
          <a:p>
            <a:r>
              <a:rPr lang="en-IN" dirty="0"/>
              <a:t>Q6. Lookup a reservation by confirmation number.</a:t>
            </a:r>
          </a:p>
          <a:p>
            <a:r>
              <a:rPr lang="en-IN" dirty="0"/>
              <a:t>Q7. Lookup a reservation by hotel, date, and guest name.</a:t>
            </a:r>
          </a:p>
          <a:p>
            <a:r>
              <a:rPr lang="en-IN" dirty="0"/>
              <a:t>Q8. Lookup all reservations by guest name.</a:t>
            </a:r>
          </a:p>
          <a:p>
            <a:r>
              <a:rPr lang="en-IN" dirty="0"/>
              <a:t>Q9. View guest details.</a:t>
            </a:r>
          </a:p>
          <a:p>
            <a:endParaRPr lang="en-US" dirty="0"/>
          </a:p>
        </p:txBody>
      </p:sp>
    </p:spTree>
    <p:extLst>
      <p:ext uri="{BB962C8B-B14F-4D97-AF65-F5344CB8AC3E}">
        <p14:creationId xmlns:p14="http://schemas.microsoft.com/office/powerpoint/2010/main" val="4060849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31DC-F264-A946-9915-68430C780229}"/>
              </a:ext>
            </a:extLst>
          </p:cNvPr>
          <p:cNvSpPr>
            <a:spLocks noGrp="1"/>
          </p:cNvSpPr>
          <p:nvPr>
            <p:ph type="title"/>
          </p:nvPr>
        </p:nvSpPr>
        <p:spPr/>
        <p:txBody>
          <a:bodyPr/>
          <a:lstStyle/>
          <a:p>
            <a:r>
              <a:rPr lang="en-IN" dirty="0"/>
              <a:t>Hotel application queries</a:t>
            </a:r>
            <a:br>
              <a:rPr lang="en-IN" dirty="0"/>
            </a:br>
            <a:endParaRPr lang="en-US" dirty="0"/>
          </a:p>
        </p:txBody>
      </p:sp>
      <p:pic>
        <p:nvPicPr>
          <p:cNvPr id="5" name="Content Placeholder 4" descr="A close up of a device&#10;&#10;Description automatically generated">
            <a:extLst>
              <a:ext uri="{FF2B5EF4-FFF2-40B4-BE49-F238E27FC236}">
                <a16:creationId xmlns:a16="http://schemas.microsoft.com/office/drawing/2014/main" id="{AAA53314-AE2A-9A4D-8A5A-E562235E006A}"/>
              </a:ext>
            </a:extLst>
          </p:cNvPr>
          <p:cNvPicPr>
            <a:picLocks noGrp="1" noChangeAspect="1"/>
          </p:cNvPicPr>
          <p:nvPr>
            <p:ph idx="1"/>
          </p:nvPr>
        </p:nvPicPr>
        <p:blipFill>
          <a:blip r:embed="rId2"/>
          <a:stretch>
            <a:fillRect/>
          </a:stretch>
        </p:blipFill>
        <p:spPr>
          <a:xfrm>
            <a:off x="838200" y="1878127"/>
            <a:ext cx="10515600" cy="4246334"/>
          </a:xfrm>
        </p:spPr>
      </p:pic>
    </p:spTree>
    <p:extLst>
      <p:ext uri="{BB962C8B-B14F-4D97-AF65-F5344CB8AC3E}">
        <p14:creationId xmlns:p14="http://schemas.microsoft.com/office/powerpoint/2010/main" val="2414716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919A-63B4-F04A-AD5A-B7E8D3884C96}"/>
              </a:ext>
            </a:extLst>
          </p:cNvPr>
          <p:cNvSpPr>
            <a:spLocks noGrp="1"/>
          </p:cNvSpPr>
          <p:nvPr>
            <p:ph type="title"/>
          </p:nvPr>
        </p:nvSpPr>
        <p:spPr/>
        <p:txBody>
          <a:bodyPr/>
          <a:lstStyle/>
          <a:p>
            <a:r>
              <a:rPr lang="en-IN" dirty="0"/>
              <a:t>Logical Data </a:t>
            </a:r>
            <a:r>
              <a:rPr lang="en-IN" dirty="0" err="1"/>
              <a:t>Modeling</a:t>
            </a:r>
            <a:br>
              <a:rPr lang="en-IN" dirty="0"/>
            </a:br>
            <a:endParaRPr lang="en-US" dirty="0"/>
          </a:p>
        </p:txBody>
      </p:sp>
      <p:sp>
        <p:nvSpPr>
          <p:cNvPr id="3" name="Content Placeholder 2">
            <a:extLst>
              <a:ext uri="{FF2B5EF4-FFF2-40B4-BE49-F238E27FC236}">
                <a16:creationId xmlns:a16="http://schemas.microsoft.com/office/drawing/2014/main" id="{793794BD-A459-454D-82DB-D828CD078E24}"/>
              </a:ext>
            </a:extLst>
          </p:cNvPr>
          <p:cNvSpPr>
            <a:spLocks noGrp="1"/>
          </p:cNvSpPr>
          <p:nvPr>
            <p:ph idx="1"/>
          </p:nvPr>
        </p:nvSpPr>
        <p:spPr/>
        <p:txBody>
          <a:bodyPr>
            <a:normAutofit fontScale="92500"/>
          </a:bodyPr>
          <a:lstStyle/>
          <a:p>
            <a:r>
              <a:rPr lang="en-IN" dirty="0"/>
              <a:t>Now that we have defined our queries, we’re ready to begin designing our Cassandra tables. First, we’ll create a logical model containing a table for each query, capturing entities and relationships from the conceptual model.</a:t>
            </a:r>
          </a:p>
          <a:p>
            <a:r>
              <a:rPr lang="en-IN" dirty="0"/>
              <a:t>To name each table, we’ll identify the primary entity type for which we are querying and use that to start the entity name. If we are querying by attributes of other related entities, we append those to the table name, separated with _by_. For example, </a:t>
            </a:r>
            <a:r>
              <a:rPr lang="en-IN" dirty="0" err="1"/>
              <a:t>hotels_by_poi</a:t>
            </a:r>
            <a:r>
              <a:rPr lang="en-IN" dirty="0"/>
              <a:t>.</a:t>
            </a:r>
          </a:p>
          <a:p>
            <a:r>
              <a:rPr lang="en-IN" dirty="0"/>
              <a:t>Next, we identify the primary key for the table, adding partition key columns based on the required query attributes, and clustering columns in order to guarantee uniqueness and support desired sort ordering.</a:t>
            </a:r>
          </a:p>
          <a:p>
            <a:endParaRPr lang="en-US" dirty="0"/>
          </a:p>
        </p:txBody>
      </p:sp>
    </p:spTree>
    <p:extLst>
      <p:ext uri="{BB962C8B-B14F-4D97-AF65-F5344CB8AC3E}">
        <p14:creationId xmlns:p14="http://schemas.microsoft.com/office/powerpoint/2010/main" val="3772217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FA18-F79B-4F41-B66C-9817B91FF6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149137-C561-FA4B-ABEF-66CA50F2651B}"/>
              </a:ext>
            </a:extLst>
          </p:cNvPr>
          <p:cNvSpPr>
            <a:spLocks noGrp="1"/>
          </p:cNvSpPr>
          <p:nvPr>
            <p:ph idx="1"/>
          </p:nvPr>
        </p:nvSpPr>
        <p:spPr/>
        <p:txBody>
          <a:bodyPr>
            <a:normAutofit/>
          </a:bodyPr>
          <a:lstStyle/>
          <a:p>
            <a:r>
              <a:rPr lang="en-IN" dirty="0"/>
              <a:t>We complete each table by adding any additional attributes identified by the query. If any of these additional attributes are the same for every instance of the partition key, we mark the column as static.</a:t>
            </a:r>
          </a:p>
          <a:p>
            <a:r>
              <a:rPr lang="en-IN" dirty="0"/>
              <a:t>Now that was a pretty quick description of a fairly involved process, so it will be worth our time to work through a detailed example. First, let’s introduce a notation that we can use to represent our logical models</a:t>
            </a:r>
          </a:p>
          <a:p>
            <a:endParaRPr lang="en-US" dirty="0"/>
          </a:p>
        </p:txBody>
      </p:sp>
    </p:spTree>
    <p:extLst>
      <p:ext uri="{BB962C8B-B14F-4D97-AF65-F5344CB8AC3E}">
        <p14:creationId xmlns:p14="http://schemas.microsoft.com/office/powerpoint/2010/main" val="3781783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2224-959C-DF4D-8A31-311A14D35671}"/>
              </a:ext>
            </a:extLst>
          </p:cNvPr>
          <p:cNvSpPr>
            <a:spLocks noGrp="1"/>
          </p:cNvSpPr>
          <p:nvPr>
            <p:ph type="title"/>
          </p:nvPr>
        </p:nvSpPr>
        <p:spPr/>
        <p:txBody>
          <a:bodyPr/>
          <a:lstStyle/>
          <a:p>
            <a:r>
              <a:rPr lang="en-IN" dirty="0"/>
              <a:t>Hotel </a:t>
            </a:r>
            <a:r>
              <a:rPr lang="en-IN" dirty="0" err="1"/>
              <a:t>Chebotko</a:t>
            </a:r>
            <a:r>
              <a:rPr lang="en-IN" dirty="0"/>
              <a:t> Logical Data Model</a:t>
            </a:r>
            <a:br>
              <a:rPr lang="en-IN"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F7E27D26-8225-C04E-8771-4F97CF5DC19A}"/>
              </a:ext>
            </a:extLst>
          </p:cNvPr>
          <p:cNvPicPr>
            <a:picLocks noGrp="1" noChangeAspect="1"/>
          </p:cNvPicPr>
          <p:nvPr>
            <p:ph idx="1"/>
          </p:nvPr>
        </p:nvPicPr>
        <p:blipFill>
          <a:blip r:embed="rId2"/>
          <a:stretch>
            <a:fillRect/>
          </a:stretch>
        </p:blipFill>
        <p:spPr>
          <a:xfrm>
            <a:off x="838200" y="1216240"/>
            <a:ext cx="10107967" cy="5069149"/>
          </a:xfrm>
        </p:spPr>
      </p:pic>
    </p:spTree>
    <p:extLst>
      <p:ext uri="{BB962C8B-B14F-4D97-AF65-F5344CB8AC3E}">
        <p14:creationId xmlns:p14="http://schemas.microsoft.com/office/powerpoint/2010/main" val="309097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DEF6-15DB-A140-84D8-9A9034EFF014}"/>
              </a:ext>
            </a:extLst>
          </p:cNvPr>
          <p:cNvSpPr>
            <a:spLocks noGrp="1"/>
          </p:cNvSpPr>
          <p:nvPr>
            <p:ph type="title"/>
          </p:nvPr>
        </p:nvSpPr>
        <p:spPr/>
        <p:txBody>
          <a:bodyPr/>
          <a:lstStyle/>
          <a:p>
            <a:r>
              <a:rPr lang="en-IN" dirty="0"/>
              <a:t>Reservation Logical Data Model</a:t>
            </a:r>
            <a:br>
              <a:rPr lang="en-IN"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8C0E5498-642E-724D-8688-0742CB4CB214}"/>
              </a:ext>
            </a:extLst>
          </p:cNvPr>
          <p:cNvPicPr>
            <a:picLocks noGrp="1" noChangeAspect="1"/>
          </p:cNvPicPr>
          <p:nvPr>
            <p:ph idx="1"/>
          </p:nvPr>
        </p:nvPicPr>
        <p:blipFill>
          <a:blip r:embed="rId2"/>
          <a:stretch>
            <a:fillRect/>
          </a:stretch>
        </p:blipFill>
        <p:spPr>
          <a:xfrm>
            <a:off x="993422" y="1109709"/>
            <a:ext cx="9881724" cy="5067254"/>
          </a:xfrm>
        </p:spPr>
      </p:pic>
    </p:spTree>
    <p:extLst>
      <p:ext uri="{BB962C8B-B14F-4D97-AF65-F5344CB8AC3E}">
        <p14:creationId xmlns:p14="http://schemas.microsoft.com/office/powerpoint/2010/main" val="1195963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38ED-8F8B-424B-9E8A-8F23AA0FAA01}"/>
              </a:ext>
            </a:extLst>
          </p:cNvPr>
          <p:cNvSpPr>
            <a:spLocks noGrp="1"/>
          </p:cNvSpPr>
          <p:nvPr>
            <p:ph type="title"/>
          </p:nvPr>
        </p:nvSpPr>
        <p:spPr/>
        <p:txBody>
          <a:bodyPr/>
          <a:lstStyle/>
          <a:p>
            <a:r>
              <a:rPr lang="en-IN" dirty="0"/>
              <a:t>Hotel physical model</a:t>
            </a:r>
            <a:br>
              <a:rPr lang="en-IN"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277A5AF8-DC73-654A-8FFA-C576D837FF0E}"/>
              </a:ext>
            </a:extLst>
          </p:cNvPr>
          <p:cNvPicPr>
            <a:picLocks noGrp="1" noChangeAspect="1"/>
          </p:cNvPicPr>
          <p:nvPr>
            <p:ph idx="1"/>
          </p:nvPr>
        </p:nvPicPr>
        <p:blipFill>
          <a:blip r:embed="rId2"/>
          <a:stretch>
            <a:fillRect/>
          </a:stretch>
        </p:blipFill>
        <p:spPr>
          <a:xfrm>
            <a:off x="838200" y="1065320"/>
            <a:ext cx="10125721" cy="5344358"/>
          </a:xfrm>
        </p:spPr>
      </p:pic>
    </p:spTree>
    <p:extLst>
      <p:ext uri="{BB962C8B-B14F-4D97-AF65-F5344CB8AC3E}">
        <p14:creationId xmlns:p14="http://schemas.microsoft.com/office/powerpoint/2010/main" val="250299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E761-D4E4-B94D-8C5C-43199B23AE16}"/>
              </a:ext>
            </a:extLst>
          </p:cNvPr>
          <p:cNvSpPr>
            <a:spLocks noGrp="1"/>
          </p:cNvSpPr>
          <p:nvPr>
            <p:ph type="title"/>
          </p:nvPr>
        </p:nvSpPr>
        <p:spPr/>
        <p:txBody>
          <a:bodyPr/>
          <a:lstStyle/>
          <a:p>
            <a:r>
              <a:rPr lang="en-IN" dirty="0"/>
              <a:t>Reservation physical model</a:t>
            </a:r>
            <a:br>
              <a:rPr lang="en-IN"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068320E4-FEC7-7044-B42E-D62FFB763556}"/>
              </a:ext>
            </a:extLst>
          </p:cNvPr>
          <p:cNvPicPr>
            <a:picLocks noGrp="1" noChangeAspect="1"/>
          </p:cNvPicPr>
          <p:nvPr>
            <p:ph idx="1"/>
          </p:nvPr>
        </p:nvPicPr>
        <p:blipFill>
          <a:blip r:embed="rId2"/>
          <a:stretch>
            <a:fillRect/>
          </a:stretch>
        </p:blipFill>
        <p:spPr>
          <a:xfrm>
            <a:off x="838200" y="1171852"/>
            <a:ext cx="9140301" cy="5005111"/>
          </a:xfrm>
        </p:spPr>
      </p:pic>
    </p:spTree>
    <p:extLst>
      <p:ext uri="{BB962C8B-B14F-4D97-AF65-F5344CB8AC3E}">
        <p14:creationId xmlns:p14="http://schemas.microsoft.com/office/powerpoint/2010/main" val="3245719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9035-E6F8-4441-9E35-FA6692D0741D}"/>
              </a:ext>
            </a:extLst>
          </p:cNvPr>
          <p:cNvSpPr>
            <a:spLocks noGrp="1"/>
          </p:cNvSpPr>
          <p:nvPr>
            <p:ph type="title"/>
          </p:nvPr>
        </p:nvSpPr>
        <p:spPr/>
        <p:txBody>
          <a:bodyPr/>
          <a:lstStyle/>
          <a:p>
            <a:r>
              <a:rPr lang="en-IN" dirty="0"/>
              <a:t>Data </a:t>
            </a:r>
            <a:r>
              <a:rPr lang="en-IN" dirty="0" err="1"/>
              <a:t>Centers</a:t>
            </a:r>
            <a:r>
              <a:rPr lang="en-IN" dirty="0"/>
              <a:t> and Racks</a:t>
            </a:r>
            <a:br>
              <a:rPr lang="en-IN" dirty="0"/>
            </a:br>
            <a:endParaRPr lang="en-US" dirty="0"/>
          </a:p>
        </p:txBody>
      </p:sp>
      <p:pic>
        <p:nvPicPr>
          <p:cNvPr id="5" name="Content Placeholder 4" descr="A picture containing train&#10;&#10;Description automatically generated">
            <a:extLst>
              <a:ext uri="{FF2B5EF4-FFF2-40B4-BE49-F238E27FC236}">
                <a16:creationId xmlns:a16="http://schemas.microsoft.com/office/drawing/2014/main" id="{DFFD4EC5-6CCC-6E40-A53F-BAF529E73A9E}"/>
              </a:ext>
            </a:extLst>
          </p:cNvPr>
          <p:cNvPicPr>
            <a:picLocks noGrp="1" noChangeAspect="1"/>
          </p:cNvPicPr>
          <p:nvPr>
            <p:ph idx="1"/>
          </p:nvPr>
        </p:nvPicPr>
        <p:blipFill>
          <a:blip r:embed="rId2"/>
          <a:stretch>
            <a:fillRect/>
          </a:stretch>
        </p:blipFill>
        <p:spPr>
          <a:xfrm>
            <a:off x="838200" y="1180730"/>
            <a:ext cx="10515600" cy="4996233"/>
          </a:xfrm>
        </p:spPr>
      </p:pic>
    </p:spTree>
    <p:extLst>
      <p:ext uri="{BB962C8B-B14F-4D97-AF65-F5344CB8AC3E}">
        <p14:creationId xmlns:p14="http://schemas.microsoft.com/office/powerpoint/2010/main" val="257716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9D45-4E26-1E4A-82E7-A759E4BC6715}"/>
              </a:ext>
            </a:extLst>
          </p:cNvPr>
          <p:cNvSpPr>
            <a:spLocks noGrp="1"/>
          </p:cNvSpPr>
          <p:nvPr>
            <p:ph type="title"/>
          </p:nvPr>
        </p:nvSpPr>
        <p:spPr/>
        <p:txBody>
          <a:bodyPr/>
          <a:lstStyle/>
          <a:p>
            <a:r>
              <a:rPr lang="en-IN" dirty="0"/>
              <a:t>Gossip and Failure Detection</a:t>
            </a:r>
          </a:p>
        </p:txBody>
      </p:sp>
      <p:sp>
        <p:nvSpPr>
          <p:cNvPr id="3" name="Content Placeholder 2">
            <a:extLst>
              <a:ext uri="{FF2B5EF4-FFF2-40B4-BE49-F238E27FC236}">
                <a16:creationId xmlns:a16="http://schemas.microsoft.com/office/drawing/2014/main" id="{B8AD23DF-0D3E-8145-8C97-3636A3DE5D52}"/>
              </a:ext>
            </a:extLst>
          </p:cNvPr>
          <p:cNvSpPr>
            <a:spLocks noGrp="1"/>
          </p:cNvSpPr>
          <p:nvPr>
            <p:ph idx="1"/>
          </p:nvPr>
        </p:nvSpPr>
        <p:spPr/>
        <p:txBody>
          <a:bodyPr>
            <a:normAutofit/>
          </a:bodyPr>
          <a:lstStyle/>
          <a:p>
            <a:r>
              <a:rPr lang="en-IN" dirty="0"/>
              <a:t>To support decentralization and partition tolerance, Cassandra uses a gossip protocol that allows each node to keep track of state information about the other nodes in the cluster. The gossiper runs every second on a timer.</a:t>
            </a:r>
          </a:p>
          <a:p>
            <a:r>
              <a:rPr lang="en-IN" dirty="0"/>
              <a:t>The gossip protocol in Cassandra is primarily implemented by the </a:t>
            </a:r>
            <a:r>
              <a:rPr lang="en-IN" dirty="0" err="1"/>
              <a:t>org.apache.cassandra.gms.Gossiper</a:t>
            </a:r>
            <a:r>
              <a:rPr lang="en-IN" dirty="0"/>
              <a:t> class, which is responsible for managing gossip for the local node. When a server node is started, it registers itself with the gossiper to receive endpoint state information.</a:t>
            </a:r>
          </a:p>
          <a:p>
            <a:endParaRPr lang="en-IN" dirty="0"/>
          </a:p>
          <a:p>
            <a:endParaRPr lang="en-US" dirty="0"/>
          </a:p>
        </p:txBody>
      </p:sp>
    </p:spTree>
    <p:extLst>
      <p:ext uri="{BB962C8B-B14F-4D97-AF65-F5344CB8AC3E}">
        <p14:creationId xmlns:p14="http://schemas.microsoft.com/office/powerpoint/2010/main" val="134392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CCE78-6785-8847-83E3-843A1D1418F6}"/>
              </a:ext>
            </a:extLst>
          </p:cNvPr>
          <p:cNvSpPr>
            <a:spLocks noGrp="1"/>
          </p:cNvSpPr>
          <p:nvPr>
            <p:ph type="title"/>
          </p:nvPr>
        </p:nvSpPr>
        <p:spPr/>
        <p:txBody>
          <a:bodyPr/>
          <a:lstStyle/>
          <a:p>
            <a:r>
              <a:rPr lang="en-IN" dirty="0"/>
              <a:t>Cassandra’s Data Model</a:t>
            </a:r>
            <a:br>
              <a:rPr lang="en-IN"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6897FB2B-944B-174A-B457-077169EFFF90}"/>
              </a:ext>
            </a:extLst>
          </p:cNvPr>
          <p:cNvPicPr>
            <a:picLocks noGrp="1" noChangeAspect="1"/>
          </p:cNvPicPr>
          <p:nvPr>
            <p:ph idx="1"/>
          </p:nvPr>
        </p:nvPicPr>
        <p:blipFill>
          <a:blip r:embed="rId2"/>
          <a:stretch>
            <a:fillRect/>
          </a:stretch>
        </p:blipFill>
        <p:spPr>
          <a:xfrm>
            <a:off x="838200" y="1438183"/>
            <a:ext cx="10515600" cy="5054692"/>
          </a:xfrm>
        </p:spPr>
      </p:pic>
    </p:spTree>
    <p:extLst>
      <p:ext uri="{BB962C8B-B14F-4D97-AF65-F5344CB8AC3E}">
        <p14:creationId xmlns:p14="http://schemas.microsoft.com/office/powerpoint/2010/main" val="677752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ADA3-B0FC-1B45-A21B-48DCC2458320}"/>
              </a:ext>
            </a:extLst>
          </p:cNvPr>
          <p:cNvSpPr>
            <a:spLocks noGrp="1"/>
          </p:cNvSpPr>
          <p:nvPr>
            <p:ph type="title"/>
          </p:nvPr>
        </p:nvSpPr>
        <p:spPr/>
        <p:txBody>
          <a:bodyPr/>
          <a:lstStyle/>
          <a:p>
            <a:r>
              <a:rPr lang="en-IN" dirty="0"/>
              <a:t>Here is how the gossiper works:</a:t>
            </a:r>
            <a:br>
              <a:rPr lang="en-IN" dirty="0"/>
            </a:br>
            <a:endParaRPr lang="en-US" dirty="0"/>
          </a:p>
        </p:txBody>
      </p:sp>
      <p:sp>
        <p:nvSpPr>
          <p:cNvPr id="3" name="Content Placeholder 2">
            <a:extLst>
              <a:ext uri="{FF2B5EF4-FFF2-40B4-BE49-F238E27FC236}">
                <a16:creationId xmlns:a16="http://schemas.microsoft.com/office/drawing/2014/main" id="{93E0D416-41BE-4B40-95F6-5C347D1AF16A}"/>
              </a:ext>
            </a:extLst>
          </p:cNvPr>
          <p:cNvSpPr>
            <a:spLocks noGrp="1"/>
          </p:cNvSpPr>
          <p:nvPr>
            <p:ph idx="1"/>
          </p:nvPr>
        </p:nvSpPr>
        <p:spPr/>
        <p:txBody>
          <a:bodyPr/>
          <a:lstStyle/>
          <a:p>
            <a:r>
              <a:rPr lang="en-IN" dirty="0"/>
              <a:t>Once per second, the gossiper will choose a random node in the cluster and initialize a gossip session with it. Each round of gossip requires three messages</a:t>
            </a:r>
          </a:p>
          <a:p>
            <a:r>
              <a:rPr lang="en-IN" dirty="0"/>
              <a:t>The gossip initiator sends its chosen friend a </a:t>
            </a:r>
            <a:r>
              <a:rPr lang="en-IN" dirty="0" err="1"/>
              <a:t>GossipDigestSynMessage</a:t>
            </a:r>
            <a:endParaRPr lang="en-IN" dirty="0"/>
          </a:p>
          <a:p>
            <a:r>
              <a:rPr lang="en-IN" dirty="0"/>
              <a:t>When the friend receives this message, it returns a </a:t>
            </a:r>
            <a:r>
              <a:rPr lang="en-IN" dirty="0" err="1"/>
              <a:t>GossipDigestAckMessage</a:t>
            </a:r>
            <a:endParaRPr lang="en-IN" dirty="0"/>
          </a:p>
          <a:p>
            <a:r>
              <a:rPr lang="en-IN" dirty="0"/>
              <a:t>When the initiator receives the ack message from the friend, it sends the friend a GossipDigestAck2Message to complete the round of gossip</a:t>
            </a:r>
          </a:p>
          <a:p>
            <a:endParaRPr lang="en-IN" dirty="0"/>
          </a:p>
          <a:p>
            <a:endParaRPr lang="en-US" dirty="0"/>
          </a:p>
        </p:txBody>
      </p:sp>
    </p:spTree>
    <p:extLst>
      <p:ext uri="{BB962C8B-B14F-4D97-AF65-F5344CB8AC3E}">
        <p14:creationId xmlns:p14="http://schemas.microsoft.com/office/powerpoint/2010/main" val="1257866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8E93E-5CA3-644B-B938-12C3E950C89C}"/>
              </a:ext>
            </a:extLst>
          </p:cNvPr>
          <p:cNvSpPr>
            <a:spLocks noGrp="1"/>
          </p:cNvSpPr>
          <p:nvPr>
            <p:ph type="title"/>
          </p:nvPr>
        </p:nvSpPr>
        <p:spPr/>
        <p:txBody>
          <a:bodyPr/>
          <a:lstStyle/>
          <a:p>
            <a:r>
              <a:rPr lang="en-IN" dirty="0"/>
              <a:t>Snitches</a:t>
            </a:r>
            <a:br>
              <a:rPr lang="en-IN" dirty="0"/>
            </a:br>
            <a:endParaRPr lang="en-US" dirty="0"/>
          </a:p>
        </p:txBody>
      </p:sp>
      <p:sp>
        <p:nvSpPr>
          <p:cNvPr id="3" name="Content Placeholder 2">
            <a:extLst>
              <a:ext uri="{FF2B5EF4-FFF2-40B4-BE49-F238E27FC236}">
                <a16:creationId xmlns:a16="http://schemas.microsoft.com/office/drawing/2014/main" id="{25F62B20-1AEA-7E41-ACD2-08BBA9EE4F2E}"/>
              </a:ext>
            </a:extLst>
          </p:cNvPr>
          <p:cNvSpPr>
            <a:spLocks noGrp="1"/>
          </p:cNvSpPr>
          <p:nvPr>
            <p:ph idx="1"/>
          </p:nvPr>
        </p:nvSpPr>
        <p:spPr/>
        <p:txBody>
          <a:bodyPr/>
          <a:lstStyle/>
          <a:p>
            <a:r>
              <a:rPr lang="en-IN" dirty="0"/>
              <a:t>The job of a snitch is to determine relative host proximity for each node in a cluster, which is used to determine which nodes to read and write from. </a:t>
            </a:r>
          </a:p>
          <a:p>
            <a:r>
              <a:rPr lang="en-IN" dirty="0"/>
              <a:t>Snitches gather information about your network topology so that Cassandra can efficiently route requests. </a:t>
            </a:r>
          </a:p>
          <a:p>
            <a:r>
              <a:rPr lang="en-IN" dirty="0"/>
              <a:t>The snitch will figure out where nodes are in relation to other nodes</a:t>
            </a:r>
          </a:p>
          <a:p>
            <a:endParaRPr lang="en-US" dirty="0"/>
          </a:p>
        </p:txBody>
      </p:sp>
    </p:spTree>
    <p:extLst>
      <p:ext uri="{BB962C8B-B14F-4D97-AF65-F5344CB8AC3E}">
        <p14:creationId xmlns:p14="http://schemas.microsoft.com/office/powerpoint/2010/main" val="2816969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E20A-CDC6-994B-A912-9BC3170B636D}"/>
              </a:ext>
            </a:extLst>
          </p:cNvPr>
          <p:cNvSpPr>
            <a:spLocks noGrp="1"/>
          </p:cNvSpPr>
          <p:nvPr>
            <p:ph type="title"/>
          </p:nvPr>
        </p:nvSpPr>
        <p:spPr/>
        <p:txBody>
          <a:bodyPr/>
          <a:lstStyle/>
          <a:p>
            <a:r>
              <a:rPr lang="en-IN" dirty="0"/>
              <a:t>Simple Snitch</a:t>
            </a:r>
            <a:br>
              <a:rPr lang="en-IN" dirty="0"/>
            </a:br>
            <a:endParaRPr lang="en-US" dirty="0"/>
          </a:p>
        </p:txBody>
      </p:sp>
      <p:sp>
        <p:nvSpPr>
          <p:cNvPr id="3" name="Content Placeholder 2">
            <a:extLst>
              <a:ext uri="{FF2B5EF4-FFF2-40B4-BE49-F238E27FC236}">
                <a16:creationId xmlns:a16="http://schemas.microsoft.com/office/drawing/2014/main" id="{B4801197-EE16-724A-BE91-5CC72FCA821A}"/>
              </a:ext>
            </a:extLst>
          </p:cNvPr>
          <p:cNvSpPr>
            <a:spLocks noGrp="1"/>
          </p:cNvSpPr>
          <p:nvPr>
            <p:ph idx="1"/>
          </p:nvPr>
        </p:nvSpPr>
        <p:spPr/>
        <p:txBody>
          <a:bodyPr/>
          <a:lstStyle/>
          <a:p>
            <a:r>
              <a:rPr lang="en-IN" dirty="0"/>
              <a:t>By default, Cassandra uses </a:t>
            </a:r>
            <a:r>
              <a:rPr lang="en-IN" dirty="0" err="1"/>
              <a:t>org.apache.cassandra.locator.SimpleSnitch</a:t>
            </a:r>
            <a:r>
              <a:rPr lang="en-IN" dirty="0"/>
              <a:t>. This snitch is not rack-aware which makes it unsuitable for multi-data </a:t>
            </a:r>
            <a:r>
              <a:rPr lang="en-IN" dirty="0" err="1"/>
              <a:t>center</a:t>
            </a:r>
            <a:r>
              <a:rPr lang="en-IN" dirty="0"/>
              <a:t> deployments.</a:t>
            </a:r>
          </a:p>
          <a:p>
            <a:r>
              <a:rPr lang="en-IN" dirty="0"/>
              <a:t> If you choose to use this snitch, you should also use the </a:t>
            </a:r>
            <a:r>
              <a:rPr lang="en-IN" dirty="0" err="1"/>
              <a:t>SimpleStrategy</a:t>
            </a:r>
            <a:r>
              <a:rPr lang="en-IN" dirty="0"/>
              <a:t> replication strategy for your </a:t>
            </a:r>
            <a:r>
              <a:rPr lang="en-IN" dirty="0" err="1"/>
              <a:t>keyspaces</a:t>
            </a:r>
            <a:endParaRPr lang="en-IN" dirty="0"/>
          </a:p>
          <a:p>
            <a:endParaRPr lang="en-US" dirty="0"/>
          </a:p>
        </p:txBody>
      </p:sp>
    </p:spTree>
    <p:extLst>
      <p:ext uri="{BB962C8B-B14F-4D97-AF65-F5344CB8AC3E}">
        <p14:creationId xmlns:p14="http://schemas.microsoft.com/office/powerpoint/2010/main" val="36557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3885F-3181-F242-9EE5-D2F1DB46BDAB}"/>
              </a:ext>
            </a:extLst>
          </p:cNvPr>
          <p:cNvSpPr>
            <a:spLocks noGrp="1"/>
          </p:cNvSpPr>
          <p:nvPr>
            <p:ph type="title"/>
          </p:nvPr>
        </p:nvSpPr>
        <p:spPr/>
        <p:txBody>
          <a:bodyPr/>
          <a:lstStyle/>
          <a:p>
            <a:r>
              <a:rPr lang="en-IN" dirty="0"/>
              <a:t>Property File Snitch</a:t>
            </a:r>
            <a:br>
              <a:rPr lang="en-IN" dirty="0"/>
            </a:br>
            <a:endParaRPr lang="en-US" dirty="0"/>
          </a:p>
        </p:txBody>
      </p:sp>
      <p:sp>
        <p:nvSpPr>
          <p:cNvPr id="3" name="Content Placeholder 2">
            <a:extLst>
              <a:ext uri="{FF2B5EF4-FFF2-40B4-BE49-F238E27FC236}">
                <a16:creationId xmlns:a16="http://schemas.microsoft.com/office/drawing/2014/main" id="{17154DED-CDFE-D14D-8ECC-5A61415EAA7E}"/>
              </a:ext>
            </a:extLst>
          </p:cNvPr>
          <p:cNvSpPr>
            <a:spLocks noGrp="1"/>
          </p:cNvSpPr>
          <p:nvPr>
            <p:ph idx="1"/>
          </p:nvPr>
        </p:nvSpPr>
        <p:spPr/>
        <p:txBody>
          <a:bodyPr/>
          <a:lstStyle/>
          <a:p>
            <a:r>
              <a:rPr lang="en-IN" dirty="0"/>
              <a:t>The </a:t>
            </a:r>
            <a:r>
              <a:rPr lang="en-IN" dirty="0" err="1"/>
              <a:t>org.apache.cassandra.locator.PropertyFileSnitch</a:t>
            </a:r>
            <a:r>
              <a:rPr lang="en-IN" dirty="0"/>
              <a:t> is what is known as a rack-aware snitch, meaning that it uses information you provide about the topology of your cluster in a standard Java key/value properties file called Cassandra-</a:t>
            </a:r>
            <a:r>
              <a:rPr lang="en-IN" dirty="0" err="1"/>
              <a:t>topology.properties</a:t>
            </a:r>
            <a:endParaRPr lang="en-IN" dirty="0"/>
          </a:p>
          <a:p>
            <a:endParaRPr lang="en-IN" dirty="0"/>
          </a:p>
          <a:p>
            <a:endParaRPr lang="en-US" dirty="0"/>
          </a:p>
        </p:txBody>
      </p:sp>
    </p:spTree>
    <p:extLst>
      <p:ext uri="{BB962C8B-B14F-4D97-AF65-F5344CB8AC3E}">
        <p14:creationId xmlns:p14="http://schemas.microsoft.com/office/powerpoint/2010/main" val="493306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A98D3-773A-3D46-ADAC-DB0F3D7E54F8}"/>
              </a:ext>
            </a:extLst>
          </p:cNvPr>
          <p:cNvSpPr>
            <a:spLocks noGrp="1"/>
          </p:cNvSpPr>
          <p:nvPr>
            <p:ph type="title"/>
          </p:nvPr>
        </p:nvSpPr>
        <p:spPr/>
        <p:txBody>
          <a:bodyPr/>
          <a:lstStyle/>
          <a:p>
            <a:r>
              <a:rPr lang="en-IN" dirty="0"/>
              <a:t>Dynamic Snitch</a:t>
            </a:r>
            <a:br>
              <a:rPr lang="en-IN" dirty="0"/>
            </a:br>
            <a:endParaRPr lang="en-US" dirty="0"/>
          </a:p>
        </p:txBody>
      </p:sp>
      <p:sp>
        <p:nvSpPr>
          <p:cNvPr id="3" name="Content Placeholder 2">
            <a:extLst>
              <a:ext uri="{FF2B5EF4-FFF2-40B4-BE49-F238E27FC236}">
                <a16:creationId xmlns:a16="http://schemas.microsoft.com/office/drawing/2014/main" id="{86256782-D395-D842-BB7D-72348691ED19}"/>
              </a:ext>
            </a:extLst>
          </p:cNvPr>
          <p:cNvSpPr>
            <a:spLocks noGrp="1"/>
          </p:cNvSpPr>
          <p:nvPr>
            <p:ph idx="1"/>
          </p:nvPr>
        </p:nvSpPr>
        <p:spPr/>
        <p:txBody>
          <a:bodyPr>
            <a:normAutofit fontScale="85000" lnSpcReduction="10000"/>
          </a:bodyPr>
          <a:lstStyle/>
          <a:p>
            <a:r>
              <a:rPr lang="en-IN" dirty="0"/>
              <a:t>Cassandra wraps your selected snitch with a </a:t>
            </a:r>
            <a:r>
              <a:rPr lang="en-IN" dirty="0" err="1"/>
              <a:t>org.apache.cassandra.locator.DynamicEndpointSnitch</a:t>
            </a:r>
            <a:r>
              <a:rPr lang="en-IN" dirty="0"/>
              <a:t> in order to select the highest performing nodes for queries. </a:t>
            </a:r>
          </a:p>
          <a:p>
            <a:r>
              <a:rPr lang="en-IN" dirty="0"/>
              <a:t>The </a:t>
            </a:r>
            <a:r>
              <a:rPr lang="en-IN" dirty="0" err="1"/>
              <a:t>dynamic_snitch_badness_threshold</a:t>
            </a:r>
            <a:r>
              <a:rPr lang="en-IN" dirty="0"/>
              <a:t> property defines a threshold for changing the preferred node. The default value of 0.1 means that the preferred node must perform 10% worse than the fastest node in order to be lose its status. </a:t>
            </a:r>
          </a:p>
          <a:p>
            <a:r>
              <a:rPr lang="en-IN" dirty="0"/>
              <a:t>The dynamic snitch updates this status according to the </a:t>
            </a:r>
            <a:r>
              <a:rPr lang="en-IN" dirty="0" err="1"/>
              <a:t>dynamic_snitch_update_interval_in_ms</a:t>
            </a:r>
            <a:r>
              <a:rPr lang="en-IN" dirty="0"/>
              <a:t> property, and resets its calculations at the duration specified by the </a:t>
            </a:r>
            <a:r>
              <a:rPr lang="en-IN" dirty="0" err="1"/>
              <a:t>dynamic_snitch_reset_interval_in_ms</a:t>
            </a:r>
            <a:r>
              <a:rPr lang="en-IN" dirty="0"/>
              <a:t> property. </a:t>
            </a:r>
          </a:p>
          <a:p>
            <a:r>
              <a:rPr lang="en-IN" dirty="0"/>
              <a:t>The reset interval should be a much longer interval than the update interval because it is a more expensive operation, but it does allow a node to regain its preferred status without having to demonstrate performance superior to the badness threshold</a:t>
            </a:r>
          </a:p>
          <a:p>
            <a:endParaRPr lang="en-US" dirty="0"/>
          </a:p>
        </p:txBody>
      </p:sp>
    </p:spTree>
    <p:extLst>
      <p:ext uri="{BB962C8B-B14F-4D97-AF65-F5344CB8AC3E}">
        <p14:creationId xmlns:p14="http://schemas.microsoft.com/office/powerpoint/2010/main" val="2243041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C96F-492B-B64B-8D8C-9D84F0086ACD}"/>
              </a:ext>
            </a:extLst>
          </p:cNvPr>
          <p:cNvSpPr>
            <a:spLocks noGrp="1"/>
          </p:cNvSpPr>
          <p:nvPr>
            <p:ph type="title"/>
          </p:nvPr>
        </p:nvSpPr>
        <p:spPr/>
        <p:txBody>
          <a:bodyPr/>
          <a:lstStyle/>
          <a:p>
            <a:r>
              <a:rPr lang="en-IN" dirty="0" err="1"/>
              <a:t>Partitioners</a:t>
            </a:r>
            <a:br>
              <a:rPr lang="en-IN" dirty="0"/>
            </a:br>
            <a:endParaRPr lang="en-US" dirty="0"/>
          </a:p>
        </p:txBody>
      </p:sp>
      <p:sp>
        <p:nvSpPr>
          <p:cNvPr id="3" name="Content Placeholder 2">
            <a:extLst>
              <a:ext uri="{FF2B5EF4-FFF2-40B4-BE49-F238E27FC236}">
                <a16:creationId xmlns:a16="http://schemas.microsoft.com/office/drawing/2014/main" id="{2A6EF416-F16A-4149-B821-3A4A4183A6C4}"/>
              </a:ext>
            </a:extLst>
          </p:cNvPr>
          <p:cNvSpPr>
            <a:spLocks noGrp="1"/>
          </p:cNvSpPr>
          <p:nvPr>
            <p:ph idx="1"/>
          </p:nvPr>
        </p:nvSpPr>
        <p:spPr/>
        <p:txBody>
          <a:bodyPr/>
          <a:lstStyle/>
          <a:p>
            <a:r>
              <a:rPr lang="en-IN" dirty="0"/>
              <a:t>A </a:t>
            </a:r>
            <a:r>
              <a:rPr lang="en-IN" dirty="0" err="1"/>
              <a:t>partitioner</a:t>
            </a:r>
            <a:r>
              <a:rPr lang="en-IN" dirty="0"/>
              <a:t> determines how data is distributed across the nodes in the cluster</a:t>
            </a:r>
          </a:p>
          <a:p>
            <a:r>
              <a:rPr lang="en-US" dirty="0"/>
              <a:t>The default </a:t>
            </a:r>
            <a:r>
              <a:rPr lang="en-US" dirty="0" err="1"/>
              <a:t>Partitioner</a:t>
            </a:r>
            <a:r>
              <a:rPr lang="en-US" dirty="0"/>
              <a:t> is the MurMur3 </a:t>
            </a:r>
            <a:r>
              <a:rPr lang="en-US" dirty="0" err="1"/>
              <a:t>Partitioner</a:t>
            </a:r>
            <a:endParaRPr lang="en-US" dirty="0"/>
          </a:p>
        </p:txBody>
      </p:sp>
    </p:spTree>
    <p:extLst>
      <p:ext uri="{BB962C8B-B14F-4D97-AF65-F5344CB8AC3E}">
        <p14:creationId xmlns:p14="http://schemas.microsoft.com/office/powerpoint/2010/main" val="3690849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5D37-BD71-C246-9E40-3097D2BCDFAE}"/>
              </a:ext>
            </a:extLst>
          </p:cNvPr>
          <p:cNvSpPr>
            <a:spLocks noGrp="1"/>
          </p:cNvSpPr>
          <p:nvPr>
            <p:ph type="title"/>
          </p:nvPr>
        </p:nvSpPr>
        <p:spPr/>
        <p:txBody>
          <a:bodyPr/>
          <a:lstStyle/>
          <a:p>
            <a:r>
              <a:rPr lang="en-IN" dirty="0"/>
              <a:t>Murmur3 </a:t>
            </a:r>
            <a:r>
              <a:rPr lang="en-IN" dirty="0" err="1"/>
              <a:t>Partitioner</a:t>
            </a:r>
            <a:br>
              <a:rPr lang="en-IN" dirty="0"/>
            </a:br>
            <a:endParaRPr lang="en-US" dirty="0"/>
          </a:p>
        </p:txBody>
      </p:sp>
      <p:sp>
        <p:nvSpPr>
          <p:cNvPr id="3" name="Content Placeholder 2">
            <a:extLst>
              <a:ext uri="{FF2B5EF4-FFF2-40B4-BE49-F238E27FC236}">
                <a16:creationId xmlns:a16="http://schemas.microsoft.com/office/drawing/2014/main" id="{ABD45004-194E-DE41-81D2-B84DD613E87F}"/>
              </a:ext>
            </a:extLst>
          </p:cNvPr>
          <p:cNvSpPr>
            <a:spLocks noGrp="1"/>
          </p:cNvSpPr>
          <p:nvPr>
            <p:ph idx="1"/>
          </p:nvPr>
        </p:nvSpPr>
        <p:spPr/>
        <p:txBody>
          <a:bodyPr>
            <a:normAutofit fontScale="92500"/>
          </a:bodyPr>
          <a:lstStyle/>
          <a:p>
            <a:r>
              <a:rPr lang="en-IN" dirty="0"/>
              <a:t>The default </a:t>
            </a:r>
            <a:r>
              <a:rPr lang="en-IN" dirty="0" err="1"/>
              <a:t>partitioner</a:t>
            </a:r>
            <a:r>
              <a:rPr lang="en-IN" dirty="0"/>
              <a:t> is org.apache.cassandra.dht.Murmur3Partitioner. The Murmur3Partitioner uses the murmur hash algorithm to generate tokens. This has the advantage of spreading your keys evenly across your cluster, because the distribution is random. </a:t>
            </a:r>
          </a:p>
          <a:p>
            <a:r>
              <a:rPr lang="en-IN" dirty="0"/>
              <a:t>It has the disadvantage of causing inefficient range queries, because keys within a specified range might be placed in a variety of disparate locations in the ring, and key range queries will return data in an essentially random order.</a:t>
            </a:r>
          </a:p>
          <a:p>
            <a:r>
              <a:rPr lang="en-IN" dirty="0"/>
              <a:t>In general, new clusters should always use the Murmur3Partitioner. However, Cassandra provides several older </a:t>
            </a:r>
            <a:r>
              <a:rPr lang="en-IN" dirty="0" err="1"/>
              <a:t>partitioners</a:t>
            </a:r>
            <a:r>
              <a:rPr lang="en-IN" dirty="0"/>
              <a:t> for backward compatibility</a:t>
            </a:r>
          </a:p>
          <a:p>
            <a:endParaRPr lang="en-US" dirty="0"/>
          </a:p>
        </p:txBody>
      </p:sp>
    </p:spTree>
    <p:extLst>
      <p:ext uri="{BB962C8B-B14F-4D97-AF65-F5344CB8AC3E}">
        <p14:creationId xmlns:p14="http://schemas.microsoft.com/office/powerpoint/2010/main" val="1217837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CBE50-21B1-8D40-9EE3-9325352705C1}"/>
              </a:ext>
            </a:extLst>
          </p:cNvPr>
          <p:cNvSpPr>
            <a:spLocks noGrp="1"/>
          </p:cNvSpPr>
          <p:nvPr>
            <p:ph type="title"/>
          </p:nvPr>
        </p:nvSpPr>
        <p:spPr/>
        <p:txBody>
          <a:bodyPr/>
          <a:lstStyle/>
          <a:p>
            <a:r>
              <a:rPr lang="en-IN" dirty="0"/>
              <a:t>Random </a:t>
            </a:r>
            <a:r>
              <a:rPr lang="en-IN" dirty="0" err="1"/>
              <a:t>Partitioner</a:t>
            </a:r>
            <a:br>
              <a:rPr lang="en-IN" dirty="0"/>
            </a:br>
            <a:endParaRPr lang="en-US" dirty="0"/>
          </a:p>
        </p:txBody>
      </p:sp>
      <p:sp>
        <p:nvSpPr>
          <p:cNvPr id="3" name="Content Placeholder 2">
            <a:extLst>
              <a:ext uri="{FF2B5EF4-FFF2-40B4-BE49-F238E27FC236}">
                <a16:creationId xmlns:a16="http://schemas.microsoft.com/office/drawing/2014/main" id="{7E309043-E445-D349-A884-6B2CED24F7A9}"/>
              </a:ext>
            </a:extLst>
          </p:cNvPr>
          <p:cNvSpPr>
            <a:spLocks noGrp="1"/>
          </p:cNvSpPr>
          <p:nvPr>
            <p:ph idx="1"/>
          </p:nvPr>
        </p:nvSpPr>
        <p:spPr/>
        <p:txBody>
          <a:bodyPr>
            <a:normAutofit/>
          </a:bodyPr>
          <a:lstStyle/>
          <a:p>
            <a:r>
              <a:rPr lang="en-IN" dirty="0"/>
              <a:t>The random </a:t>
            </a:r>
            <a:r>
              <a:rPr lang="en-IN" dirty="0" err="1"/>
              <a:t>partitioner</a:t>
            </a:r>
            <a:r>
              <a:rPr lang="en-IN" dirty="0"/>
              <a:t> is implemented by </a:t>
            </a:r>
            <a:r>
              <a:rPr lang="en-IN" dirty="0" err="1"/>
              <a:t>org.apache.cassandra.dht.RandomPartitioner</a:t>
            </a:r>
            <a:r>
              <a:rPr lang="en-IN" dirty="0"/>
              <a:t> and was Cassandra’s default in Cassandra 1.1 and earlier. </a:t>
            </a:r>
          </a:p>
          <a:p>
            <a:r>
              <a:rPr lang="en-IN" dirty="0"/>
              <a:t>It uses a </a:t>
            </a:r>
            <a:r>
              <a:rPr lang="en-IN" dirty="0" err="1"/>
              <a:t>BigIntegerToken</a:t>
            </a:r>
            <a:r>
              <a:rPr lang="en-IN" dirty="0"/>
              <a:t> with an MD5 cryptographic hash applied to it to determine where to place the keys on the node ring. </a:t>
            </a:r>
          </a:p>
          <a:p>
            <a:r>
              <a:rPr lang="en-IN" dirty="0"/>
              <a:t>Although the </a:t>
            </a:r>
            <a:r>
              <a:rPr lang="en-IN" dirty="0" err="1"/>
              <a:t>RandomPartitioner</a:t>
            </a:r>
            <a:r>
              <a:rPr lang="en-IN" dirty="0"/>
              <a:t> and Murmur3Partitioner are both based on random hash functions, the cryptographic hash used by </a:t>
            </a:r>
            <a:r>
              <a:rPr lang="en-IN" dirty="0" err="1"/>
              <a:t>RandomPartitioner</a:t>
            </a:r>
            <a:r>
              <a:rPr lang="en-IN" dirty="0"/>
              <a:t> is considerably slower, which is why the Murmur3Partitioner replaced it as the default</a:t>
            </a:r>
          </a:p>
          <a:p>
            <a:endParaRPr lang="en-US" dirty="0"/>
          </a:p>
        </p:txBody>
      </p:sp>
    </p:spTree>
    <p:extLst>
      <p:ext uri="{BB962C8B-B14F-4D97-AF65-F5344CB8AC3E}">
        <p14:creationId xmlns:p14="http://schemas.microsoft.com/office/powerpoint/2010/main" val="355971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AA63-DED5-3D4A-909D-8CC91C619E64}"/>
              </a:ext>
            </a:extLst>
          </p:cNvPr>
          <p:cNvSpPr>
            <a:spLocks noGrp="1"/>
          </p:cNvSpPr>
          <p:nvPr>
            <p:ph type="title"/>
          </p:nvPr>
        </p:nvSpPr>
        <p:spPr/>
        <p:txBody>
          <a:bodyPr>
            <a:normAutofit fontScale="90000"/>
          </a:bodyPr>
          <a:lstStyle/>
          <a:p>
            <a:r>
              <a:rPr lang="en-IN" dirty="0"/>
              <a:t>Order-Preserving &amp; </a:t>
            </a:r>
            <a:r>
              <a:rPr lang="en-IN" dirty="0" err="1"/>
              <a:t>ByteOrderedPartitioner</a:t>
            </a:r>
            <a:br>
              <a:rPr lang="en-IN" dirty="0"/>
            </a:br>
            <a:br>
              <a:rPr lang="en-IN" dirty="0"/>
            </a:br>
            <a:endParaRPr lang="en-US" dirty="0"/>
          </a:p>
        </p:txBody>
      </p:sp>
      <p:sp>
        <p:nvSpPr>
          <p:cNvPr id="3" name="Content Placeholder 2">
            <a:extLst>
              <a:ext uri="{FF2B5EF4-FFF2-40B4-BE49-F238E27FC236}">
                <a16:creationId xmlns:a16="http://schemas.microsoft.com/office/drawing/2014/main" id="{4CE23045-CA5B-8647-BE48-8C25300ABA6D}"/>
              </a:ext>
            </a:extLst>
          </p:cNvPr>
          <p:cNvSpPr>
            <a:spLocks noGrp="1"/>
          </p:cNvSpPr>
          <p:nvPr>
            <p:ph idx="1"/>
          </p:nvPr>
        </p:nvSpPr>
        <p:spPr/>
        <p:txBody>
          <a:bodyPr/>
          <a:lstStyle/>
          <a:p>
            <a:r>
              <a:rPr lang="en-IN" dirty="0"/>
              <a:t>The order-preserving </a:t>
            </a:r>
            <a:r>
              <a:rPr lang="en-IN" dirty="0" err="1"/>
              <a:t>partitioner</a:t>
            </a:r>
            <a:r>
              <a:rPr lang="en-IN" dirty="0"/>
              <a:t> is implemented by </a:t>
            </a:r>
            <a:r>
              <a:rPr lang="en-IN" dirty="0" err="1"/>
              <a:t>org.apache.cassandra.dht.OrderPreservingPartitioner</a:t>
            </a:r>
            <a:r>
              <a:rPr lang="en-IN" dirty="0"/>
              <a:t>. </a:t>
            </a:r>
          </a:p>
          <a:p>
            <a:r>
              <a:rPr lang="en-IN" dirty="0"/>
              <a:t>Using this type of </a:t>
            </a:r>
            <a:r>
              <a:rPr lang="en-IN" dirty="0" err="1"/>
              <a:t>partitioner</a:t>
            </a:r>
            <a:r>
              <a:rPr lang="en-IN" dirty="0"/>
              <a:t>, the token is a UTF-8 string, based on a key. Rows are therefore stored by key order, aligning the physical structure of the data with your sort order. Configuring your column family to use order-preserving partitioning (OPP) allows you to perform range slices</a:t>
            </a:r>
          </a:p>
          <a:p>
            <a:endParaRPr lang="en-US" dirty="0"/>
          </a:p>
        </p:txBody>
      </p:sp>
    </p:spTree>
    <p:extLst>
      <p:ext uri="{BB962C8B-B14F-4D97-AF65-F5344CB8AC3E}">
        <p14:creationId xmlns:p14="http://schemas.microsoft.com/office/powerpoint/2010/main" val="2656982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1E698-CD45-B34A-B686-B7E174A23A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5BB08D-E37C-174E-90A9-5841DDFC1B8E}"/>
              </a:ext>
            </a:extLst>
          </p:cNvPr>
          <p:cNvSpPr>
            <a:spLocks noGrp="1"/>
          </p:cNvSpPr>
          <p:nvPr>
            <p:ph idx="1"/>
          </p:nvPr>
        </p:nvSpPr>
        <p:spPr/>
        <p:txBody>
          <a:bodyPr>
            <a:normAutofit fontScale="85000" lnSpcReduction="20000"/>
          </a:bodyPr>
          <a:lstStyle/>
          <a:p>
            <a:r>
              <a:rPr lang="en-IN" dirty="0"/>
              <a:t>It’s worth noting that OPP isn’t more efficient for range queries than random partitioning—it just provides ordering. </a:t>
            </a:r>
          </a:p>
          <a:p>
            <a:r>
              <a:rPr lang="en-IN" dirty="0"/>
              <a:t>It has the disadvantage of creating a ring that is potentially very lopsided, because real-world data typically is not written to evenly. As an example, consider the value assigned to letters in a Scrabble game. Q and Z are rarely used, so they get a high value. With OPP, you’ll likely eventually end up with lots of data on some nodes and much less data on other nodes. </a:t>
            </a:r>
          </a:p>
          <a:p>
            <a:r>
              <a:rPr lang="en-IN" dirty="0"/>
              <a:t>The nodes on which lots of data is stored, making the ring lopsided, are often referred to as hotspots.</a:t>
            </a:r>
          </a:p>
          <a:p>
            <a:r>
              <a:rPr lang="en-IN" dirty="0"/>
              <a:t>Because of the ordering aspect, users are sometimes attracted to OPP. However, using OPP means in practice that your operations team needed to manually rebalance nodes more frequently using </a:t>
            </a:r>
            <a:r>
              <a:rPr lang="en-IN" dirty="0" err="1"/>
              <a:t>nodetool</a:t>
            </a:r>
            <a:r>
              <a:rPr lang="en-IN" dirty="0"/>
              <a:t> </a:t>
            </a:r>
            <a:r>
              <a:rPr lang="en-IN" dirty="0" err="1"/>
              <a:t>loadbalance</a:t>
            </a:r>
            <a:r>
              <a:rPr lang="en-IN" dirty="0"/>
              <a:t> or move operations. Because of these factors, usage of order preserving </a:t>
            </a:r>
            <a:r>
              <a:rPr lang="en-IN" dirty="0" err="1"/>
              <a:t>partitioners</a:t>
            </a:r>
            <a:r>
              <a:rPr lang="en-IN" dirty="0"/>
              <a:t> is discouraged. Instead, use indexes</a:t>
            </a:r>
          </a:p>
          <a:p>
            <a:endParaRPr lang="en-US" dirty="0"/>
          </a:p>
        </p:txBody>
      </p:sp>
    </p:spTree>
    <p:extLst>
      <p:ext uri="{BB962C8B-B14F-4D97-AF65-F5344CB8AC3E}">
        <p14:creationId xmlns:p14="http://schemas.microsoft.com/office/powerpoint/2010/main" val="1856027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EE6F-F727-C045-824E-0DBA2F8E7F48}"/>
              </a:ext>
            </a:extLst>
          </p:cNvPr>
          <p:cNvSpPr>
            <a:spLocks noGrp="1"/>
          </p:cNvSpPr>
          <p:nvPr>
            <p:ph type="title"/>
          </p:nvPr>
        </p:nvSpPr>
        <p:spPr/>
        <p:txBody>
          <a:bodyPr/>
          <a:lstStyle/>
          <a:p>
            <a:r>
              <a:rPr lang="en-IN" dirty="0"/>
              <a:t>Secondary Indexes</a:t>
            </a:r>
            <a:br>
              <a:rPr lang="en-IN" dirty="0"/>
            </a:br>
            <a:endParaRPr lang="en-US" dirty="0"/>
          </a:p>
        </p:txBody>
      </p:sp>
      <p:sp>
        <p:nvSpPr>
          <p:cNvPr id="3" name="Content Placeholder 2">
            <a:extLst>
              <a:ext uri="{FF2B5EF4-FFF2-40B4-BE49-F238E27FC236}">
                <a16:creationId xmlns:a16="http://schemas.microsoft.com/office/drawing/2014/main" id="{474FFB8A-11F9-0F42-A954-560BBF6D4407}"/>
              </a:ext>
            </a:extLst>
          </p:cNvPr>
          <p:cNvSpPr>
            <a:spLocks noGrp="1"/>
          </p:cNvSpPr>
          <p:nvPr>
            <p:ph idx="1"/>
          </p:nvPr>
        </p:nvSpPr>
        <p:spPr/>
        <p:txBody>
          <a:bodyPr>
            <a:normAutofit fontScale="92500" lnSpcReduction="10000"/>
          </a:bodyPr>
          <a:lstStyle/>
          <a:p>
            <a:r>
              <a:rPr lang="en-IN" dirty="0"/>
              <a:t>If you try to query on column in a Cassandra table that is not part of the primary key, you’ll soon realize that this is not allowed. For example, consider our user table from which uses </a:t>
            </a:r>
            <a:r>
              <a:rPr lang="en-IN" dirty="0" err="1"/>
              <a:t>first_name</a:t>
            </a:r>
            <a:r>
              <a:rPr lang="en-IN" dirty="0"/>
              <a:t> as the primary key. Attempting to query by </a:t>
            </a:r>
            <a:r>
              <a:rPr lang="en-IN" dirty="0" err="1"/>
              <a:t>last_name</a:t>
            </a:r>
            <a:r>
              <a:rPr lang="en-IN" dirty="0"/>
              <a:t> results in the following output:</a:t>
            </a:r>
          </a:p>
          <a:p>
            <a:r>
              <a:rPr lang="en-IN" dirty="0" err="1"/>
              <a:t>cqlsh:my_keyspace</a:t>
            </a:r>
            <a:r>
              <a:rPr lang="en-IN" dirty="0"/>
              <a:t>&gt; SELECT * FROM user WHERE </a:t>
            </a:r>
            <a:r>
              <a:rPr lang="en-IN" dirty="0" err="1"/>
              <a:t>last_name</a:t>
            </a:r>
            <a:r>
              <a:rPr lang="en-IN" dirty="0"/>
              <a:t> = 'Nguyen';</a:t>
            </a:r>
          </a:p>
          <a:p>
            <a:r>
              <a:rPr lang="en-IN" i="1" dirty="0" err="1"/>
              <a:t>InvalidRequest</a:t>
            </a:r>
            <a:r>
              <a:rPr lang="en-IN" i="1" dirty="0"/>
              <a:t>: code=2200 [Invalid query] message="No supported secondary index found for the non primary key columns restrictions"</a:t>
            </a:r>
          </a:p>
          <a:p>
            <a:r>
              <a:rPr lang="en-IN" dirty="0"/>
              <a:t>As the error message instructs us, we need to create a secondary index for the </a:t>
            </a:r>
            <a:r>
              <a:rPr lang="en-IN" dirty="0" err="1"/>
              <a:t>last_name</a:t>
            </a:r>
            <a:r>
              <a:rPr lang="en-IN" dirty="0"/>
              <a:t> column. A secondary index is an index on a column that is not part of the primary key:</a:t>
            </a:r>
          </a:p>
          <a:p>
            <a:r>
              <a:rPr lang="en-IN" dirty="0" err="1"/>
              <a:t>cqlsh:my_keyspace</a:t>
            </a:r>
            <a:r>
              <a:rPr lang="en-IN" dirty="0"/>
              <a:t>&gt; CREATE INDEX ON user ( </a:t>
            </a:r>
            <a:r>
              <a:rPr lang="en-IN" dirty="0" err="1"/>
              <a:t>last_name</a:t>
            </a:r>
            <a:r>
              <a:rPr lang="en-IN" dirty="0"/>
              <a:t> );</a:t>
            </a:r>
          </a:p>
          <a:p>
            <a:endParaRPr lang="en-US" dirty="0"/>
          </a:p>
        </p:txBody>
      </p:sp>
    </p:spTree>
    <p:extLst>
      <p:ext uri="{BB962C8B-B14F-4D97-AF65-F5344CB8AC3E}">
        <p14:creationId xmlns:p14="http://schemas.microsoft.com/office/powerpoint/2010/main" val="1277652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4E02-2FFF-A24E-B1F3-A3CD06C25B5E}"/>
              </a:ext>
            </a:extLst>
          </p:cNvPr>
          <p:cNvSpPr>
            <a:spLocks noGrp="1"/>
          </p:cNvSpPr>
          <p:nvPr>
            <p:ph type="title"/>
          </p:nvPr>
        </p:nvSpPr>
        <p:spPr/>
        <p:txBody>
          <a:bodyPr/>
          <a:lstStyle/>
          <a:p>
            <a:r>
              <a:rPr lang="en-IN" dirty="0" err="1"/>
              <a:t>ByteOrderedPartitioner</a:t>
            </a:r>
            <a:br>
              <a:rPr lang="en-IN" dirty="0"/>
            </a:br>
            <a:endParaRPr lang="en-US" dirty="0"/>
          </a:p>
        </p:txBody>
      </p:sp>
      <p:sp>
        <p:nvSpPr>
          <p:cNvPr id="3" name="Content Placeholder 2">
            <a:extLst>
              <a:ext uri="{FF2B5EF4-FFF2-40B4-BE49-F238E27FC236}">
                <a16:creationId xmlns:a16="http://schemas.microsoft.com/office/drawing/2014/main" id="{CE6C242F-814F-784D-90AF-7AA94A966451}"/>
              </a:ext>
            </a:extLst>
          </p:cNvPr>
          <p:cNvSpPr>
            <a:spLocks noGrp="1"/>
          </p:cNvSpPr>
          <p:nvPr>
            <p:ph idx="1"/>
          </p:nvPr>
        </p:nvSpPr>
        <p:spPr/>
        <p:txBody>
          <a:bodyPr/>
          <a:lstStyle/>
          <a:p>
            <a:r>
              <a:rPr lang="en-IN" dirty="0"/>
              <a:t>The </a:t>
            </a:r>
            <a:r>
              <a:rPr lang="en-IN" dirty="0" err="1"/>
              <a:t>ByteOrderedPartitioner</a:t>
            </a:r>
            <a:r>
              <a:rPr lang="en-IN" dirty="0"/>
              <a:t> is an order-preserving </a:t>
            </a:r>
            <a:r>
              <a:rPr lang="en-IN" dirty="0" err="1"/>
              <a:t>partitioner</a:t>
            </a:r>
            <a:r>
              <a:rPr lang="en-IN" dirty="0"/>
              <a:t> that treats the data as raw bytes, instead of converting them to strings the way the order-preserving </a:t>
            </a:r>
            <a:r>
              <a:rPr lang="en-IN" dirty="0" err="1"/>
              <a:t>partitioner</a:t>
            </a:r>
            <a:r>
              <a:rPr lang="en-IN" dirty="0"/>
              <a:t> and collating order-preserving </a:t>
            </a:r>
            <a:r>
              <a:rPr lang="en-IN" dirty="0" err="1"/>
              <a:t>partitioner</a:t>
            </a:r>
            <a:r>
              <a:rPr lang="en-IN" dirty="0"/>
              <a:t> do. </a:t>
            </a:r>
          </a:p>
          <a:p>
            <a:r>
              <a:rPr lang="en-IN" dirty="0"/>
              <a:t>If you need an order-preserving </a:t>
            </a:r>
            <a:r>
              <a:rPr lang="en-IN" dirty="0" err="1"/>
              <a:t>partitioner</a:t>
            </a:r>
            <a:r>
              <a:rPr lang="en-IN" dirty="0"/>
              <a:t> that doesn’t validate your keys as being strings, BOP is recommended for the performance improvement</a:t>
            </a:r>
          </a:p>
          <a:p>
            <a:endParaRPr lang="en-US" dirty="0"/>
          </a:p>
        </p:txBody>
      </p:sp>
    </p:spTree>
    <p:extLst>
      <p:ext uri="{BB962C8B-B14F-4D97-AF65-F5344CB8AC3E}">
        <p14:creationId xmlns:p14="http://schemas.microsoft.com/office/powerpoint/2010/main" val="1578070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63D0-66E1-6741-B089-DBEEC6ECE5B9}"/>
              </a:ext>
            </a:extLst>
          </p:cNvPr>
          <p:cNvSpPr>
            <a:spLocks noGrp="1"/>
          </p:cNvSpPr>
          <p:nvPr>
            <p:ph type="title"/>
          </p:nvPr>
        </p:nvSpPr>
        <p:spPr/>
        <p:txBody>
          <a:bodyPr/>
          <a:lstStyle/>
          <a:p>
            <a:r>
              <a:rPr lang="en-IN" dirty="0"/>
              <a:t>Replication Strategies</a:t>
            </a:r>
            <a:br>
              <a:rPr lang="en-IN" dirty="0"/>
            </a:br>
            <a:endParaRPr lang="en-US" dirty="0"/>
          </a:p>
        </p:txBody>
      </p:sp>
      <p:sp>
        <p:nvSpPr>
          <p:cNvPr id="3" name="Content Placeholder 2">
            <a:extLst>
              <a:ext uri="{FF2B5EF4-FFF2-40B4-BE49-F238E27FC236}">
                <a16:creationId xmlns:a16="http://schemas.microsoft.com/office/drawing/2014/main" id="{90F359C9-F8DF-854D-9F7E-1A5FC5010D9E}"/>
              </a:ext>
            </a:extLst>
          </p:cNvPr>
          <p:cNvSpPr>
            <a:spLocks noGrp="1"/>
          </p:cNvSpPr>
          <p:nvPr>
            <p:ph idx="1"/>
          </p:nvPr>
        </p:nvSpPr>
        <p:spPr/>
        <p:txBody>
          <a:bodyPr/>
          <a:lstStyle/>
          <a:p>
            <a:r>
              <a:rPr lang="en-IN" dirty="0"/>
              <a:t>A node serves as a replica for different ranges of data. If one node goes down, other replicas can respond to queries for that range of data. </a:t>
            </a:r>
          </a:p>
          <a:p>
            <a:r>
              <a:rPr lang="en-IN" dirty="0"/>
              <a:t>Cassandra replicates data across nodes in a manner transparent to the user, and the replication factor is the number of nodes in your cluster that will receive copies (replicas) of the same data. </a:t>
            </a:r>
          </a:p>
          <a:p>
            <a:r>
              <a:rPr lang="en-IN" dirty="0"/>
              <a:t>If your replication factor is 3, then three nodes in the ring will have copies of each row</a:t>
            </a:r>
          </a:p>
          <a:p>
            <a:endParaRPr lang="en-US" dirty="0"/>
          </a:p>
        </p:txBody>
      </p:sp>
    </p:spTree>
    <p:extLst>
      <p:ext uri="{BB962C8B-B14F-4D97-AF65-F5344CB8AC3E}">
        <p14:creationId xmlns:p14="http://schemas.microsoft.com/office/powerpoint/2010/main" val="4141021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92206-8D11-C746-AA06-30AC86D89C2A}"/>
              </a:ext>
            </a:extLst>
          </p:cNvPr>
          <p:cNvSpPr>
            <a:spLocks noGrp="1"/>
          </p:cNvSpPr>
          <p:nvPr>
            <p:ph type="title"/>
          </p:nvPr>
        </p:nvSpPr>
        <p:spPr/>
        <p:txBody>
          <a:bodyPr/>
          <a:lstStyle/>
          <a:p>
            <a:r>
              <a:rPr lang="en-IN" dirty="0"/>
              <a:t>What Are Durable Writes?</a:t>
            </a:r>
            <a:br>
              <a:rPr lang="en-IN" dirty="0"/>
            </a:br>
            <a:endParaRPr lang="en-US" dirty="0"/>
          </a:p>
        </p:txBody>
      </p:sp>
      <p:sp>
        <p:nvSpPr>
          <p:cNvPr id="3" name="Content Placeholder 2">
            <a:extLst>
              <a:ext uri="{FF2B5EF4-FFF2-40B4-BE49-F238E27FC236}">
                <a16:creationId xmlns:a16="http://schemas.microsoft.com/office/drawing/2014/main" id="{820B8569-7D6C-284E-9B4C-0B5D4857323A}"/>
              </a:ext>
            </a:extLst>
          </p:cNvPr>
          <p:cNvSpPr>
            <a:spLocks noGrp="1"/>
          </p:cNvSpPr>
          <p:nvPr>
            <p:ph idx="1"/>
          </p:nvPr>
        </p:nvSpPr>
        <p:spPr/>
        <p:txBody>
          <a:bodyPr/>
          <a:lstStyle/>
          <a:p>
            <a:r>
              <a:rPr lang="en-IN" dirty="0"/>
              <a:t>The </a:t>
            </a:r>
            <a:r>
              <a:rPr lang="en-IN" dirty="0" err="1"/>
              <a:t>durable_writes</a:t>
            </a:r>
            <a:r>
              <a:rPr lang="en-IN" dirty="0"/>
              <a:t> property allows you to bypass writing to the commit log for the </a:t>
            </a:r>
            <a:r>
              <a:rPr lang="en-IN" dirty="0" err="1"/>
              <a:t>keyspace</a:t>
            </a:r>
            <a:r>
              <a:rPr lang="en-IN" dirty="0"/>
              <a:t>. </a:t>
            </a:r>
          </a:p>
          <a:p>
            <a:r>
              <a:rPr lang="en-IN" dirty="0"/>
              <a:t>This value defaults to true, meaning that the commit log will be updated on modifications. </a:t>
            </a:r>
          </a:p>
          <a:p>
            <a:r>
              <a:rPr lang="en-IN" dirty="0"/>
              <a:t>Setting the value to false increases the speed of writes, but also has the risk of losing data if the node goes down before the data is flushed from </a:t>
            </a:r>
            <a:r>
              <a:rPr lang="en-IN" dirty="0" err="1"/>
              <a:t>memtables</a:t>
            </a:r>
            <a:r>
              <a:rPr lang="en-IN" dirty="0"/>
              <a:t> into </a:t>
            </a:r>
            <a:r>
              <a:rPr lang="en-IN" dirty="0" err="1"/>
              <a:t>SSTables</a:t>
            </a:r>
            <a:r>
              <a:rPr lang="en-IN" dirty="0"/>
              <a:t>.</a:t>
            </a:r>
          </a:p>
          <a:p>
            <a:endParaRPr lang="en-US" dirty="0"/>
          </a:p>
        </p:txBody>
      </p:sp>
    </p:spTree>
    <p:extLst>
      <p:ext uri="{BB962C8B-B14F-4D97-AF65-F5344CB8AC3E}">
        <p14:creationId xmlns:p14="http://schemas.microsoft.com/office/powerpoint/2010/main" val="765762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13783-1A2C-644E-8C5A-5E957118C485}"/>
              </a:ext>
            </a:extLst>
          </p:cNvPr>
          <p:cNvSpPr>
            <a:spLocks noGrp="1"/>
          </p:cNvSpPr>
          <p:nvPr>
            <p:ph type="title"/>
          </p:nvPr>
        </p:nvSpPr>
        <p:spPr/>
        <p:txBody>
          <a:bodyPr/>
          <a:lstStyle/>
          <a:p>
            <a:r>
              <a:rPr lang="en-US" dirty="0" err="1"/>
              <a:t>SimpleStrategy</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D1F5C409-D376-D246-B3EB-BA58F09A30EC}"/>
              </a:ext>
            </a:extLst>
          </p:cNvPr>
          <p:cNvPicPr>
            <a:picLocks noGrp="1" noChangeAspect="1"/>
          </p:cNvPicPr>
          <p:nvPr>
            <p:ph idx="1"/>
          </p:nvPr>
        </p:nvPicPr>
        <p:blipFill>
          <a:blip r:embed="rId2"/>
          <a:stretch>
            <a:fillRect/>
          </a:stretch>
        </p:blipFill>
        <p:spPr>
          <a:xfrm>
            <a:off x="633047" y="1825625"/>
            <a:ext cx="10720754" cy="4667250"/>
          </a:xfrm>
        </p:spPr>
      </p:pic>
    </p:spTree>
    <p:extLst>
      <p:ext uri="{BB962C8B-B14F-4D97-AF65-F5344CB8AC3E}">
        <p14:creationId xmlns:p14="http://schemas.microsoft.com/office/powerpoint/2010/main" val="100438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B3C01-9E67-F74F-80F7-15FD46D42793}"/>
              </a:ext>
            </a:extLst>
          </p:cNvPr>
          <p:cNvSpPr>
            <a:spLocks noGrp="1"/>
          </p:cNvSpPr>
          <p:nvPr>
            <p:ph type="title"/>
          </p:nvPr>
        </p:nvSpPr>
        <p:spPr/>
        <p:txBody>
          <a:bodyPr/>
          <a:lstStyle/>
          <a:p>
            <a:r>
              <a:rPr lang="en-IN" dirty="0" err="1"/>
              <a:t>NetworkTopologyStrategy</a:t>
            </a:r>
            <a:br>
              <a:rPr lang="en-IN"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F379D5F9-92DF-B94F-96DE-102719550E69}"/>
              </a:ext>
            </a:extLst>
          </p:cNvPr>
          <p:cNvPicPr>
            <a:picLocks noGrp="1" noChangeAspect="1"/>
          </p:cNvPicPr>
          <p:nvPr>
            <p:ph idx="1"/>
          </p:nvPr>
        </p:nvPicPr>
        <p:blipFill>
          <a:blip r:embed="rId2"/>
          <a:stretch>
            <a:fillRect/>
          </a:stretch>
        </p:blipFill>
        <p:spPr>
          <a:xfrm>
            <a:off x="838200" y="1415562"/>
            <a:ext cx="9563100" cy="4835814"/>
          </a:xfrm>
        </p:spPr>
      </p:pic>
    </p:spTree>
    <p:extLst>
      <p:ext uri="{BB962C8B-B14F-4D97-AF65-F5344CB8AC3E}">
        <p14:creationId xmlns:p14="http://schemas.microsoft.com/office/powerpoint/2010/main" val="9249354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9A42-4910-A74F-BF76-1A302EB88EEB}"/>
              </a:ext>
            </a:extLst>
          </p:cNvPr>
          <p:cNvSpPr>
            <a:spLocks noGrp="1"/>
          </p:cNvSpPr>
          <p:nvPr>
            <p:ph type="title"/>
          </p:nvPr>
        </p:nvSpPr>
        <p:spPr/>
        <p:txBody>
          <a:bodyPr/>
          <a:lstStyle/>
          <a:p>
            <a:r>
              <a:rPr lang="en-IN" dirty="0"/>
              <a:t>Caching</a:t>
            </a:r>
            <a:br>
              <a:rPr lang="en-IN" dirty="0"/>
            </a:br>
            <a:endParaRPr lang="en-US" dirty="0"/>
          </a:p>
        </p:txBody>
      </p:sp>
      <p:sp>
        <p:nvSpPr>
          <p:cNvPr id="3" name="Content Placeholder 2">
            <a:extLst>
              <a:ext uri="{FF2B5EF4-FFF2-40B4-BE49-F238E27FC236}">
                <a16:creationId xmlns:a16="http://schemas.microsoft.com/office/drawing/2014/main" id="{57739BDD-C1F0-BD45-AFC5-FCC596679565}"/>
              </a:ext>
            </a:extLst>
          </p:cNvPr>
          <p:cNvSpPr>
            <a:spLocks noGrp="1"/>
          </p:cNvSpPr>
          <p:nvPr>
            <p:ph idx="1"/>
          </p:nvPr>
        </p:nvSpPr>
        <p:spPr/>
        <p:txBody>
          <a:bodyPr/>
          <a:lstStyle/>
          <a:p>
            <a:r>
              <a:rPr lang="en-IN" dirty="0"/>
              <a:t>Caches are used to improve responsiveness to read operations. Additional memory is used to hold data, to minimize the number of disk reads that must be performed. </a:t>
            </a:r>
          </a:p>
          <a:p>
            <a:r>
              <a:rPr lang="en-IN" dirty="0"/>
              <a:t>As the cache size increases, so does the number of “hits” that can be served from memory.</a:t>
            </a:r>
          </a:p>
          <a:p>
            <a:r>
              <a:rPr lang="en-IN" dirty="0"/>
              <a:t>There are three caches built into Cassandra: the key cache, row cache, and counter cache.</a:t>
            </a:r>
          </a:p>
          <a:p>
            <a:endParaRPr lang="en-US" dirty="0"/>
          </a:p>
        </p:txBody>
      </p:sp>
    </p:spTree>
    <p:extLst>
      <p:ext uri="{BB962C8B-B14F-4D97-AF65-F5344CB8AC3E}">
        <p14:creationId xmlns:p14="http://schemas.microsoft.com/office/powerpoint/2010/main" val="2530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B818E-7CCB-3E46-BEA8-7061C2DB6940}"/>
              </a:ext>
            </a:extLst>
          </p:cNvPr>
          <p:cNvSpPr>
            <a:spLocks noGrp="1"/>
          </p:cNvSpPr>
          <p:nvPr>
            <p:ph type="title"/>
          </p:nvPr>
        </p:nvSpPr>
        <p:spPr/>
        <p:txBody>
          <a:bodyPr/>
          <a:lstStyle/>
          <a:p>
            <a:r>
              <a:rPr lang="en-IN" dirty="0"/>
              <a:t>caching strategy</a:t>
            </a:r>
            <a:br>
              <a:rPr lang="en-IN" dirty="0"/>
            </a:br>
            <a:endParaRPr lang="en-US" dirty="0"/>
          </a:p>
        </p:txBody>
      </p:sp>
      <p:sp>
        <p:nvSpPr>
          <p:cNvPr id="3" name="Content Placeholder 2">
            <a:extLst>
              <a:ext uri="{FF2B5EF4-FFF2-40B4-BE49-F238E27FC236}">
                <a16:creationId xmlns:a16="http://schemas.microsoft.com/office/drawing/2014/main" id="{03B73B5A-1C08-2B43-99A0-677A1DDE842C}"/>
              </a:ext>
            </a:extLst>
          </p:cNvPr>
          <p:cNvSpPr>
            <a:spLocks noGrp="1"/>
          </p:cNvSpPr>
          <p:nvPr>
            <p:ph idx="1"/>
          </p:nvPr>
        </p:nvSpPr>
        <p:spPr/>
        <p:txBody>
          <a:bodyPr/>
          <a:lstStyle/>
          <a:p>
            <a:r>
              <a:rPr lang="en-IN" dirty="0"/>
              <a:t>Consider your queries, and use the cache type that best fits your queries.</a:t>
            </a:r>
          </a:p>
          <a:p>
            <a:r>
              <a:rPr lang="en-IN" dirty="0"/>
              <a:t>Consider the ratio of your heap size to your cache size, and do not allow the cache to overwhelm your heap.</a:t>
            </a:r>
          </a:p>
          <a:p>
            <a:r>
              <a:rPr lang="en-IN" dirty="0"/>
              <a:t>Consider the size of your rows against the size of your keys. Typically keys will be much smaller than entire rows.</a:t>
            </a:r>
          </a:p>
          <a:p>
            <a:endParaRPr lang="en-US" dirty="0"/>
          </a:p>
        </p:txBody>
      </p:sp>
    </p:spTree>
    <p:extLst>
      <p:ext uri="{BB962C8B-B14F-4D97-AF65-F5344CB8AC3E}">
        <p14:creationId xmlns:p14="http://schemas.microsoft.com/office/powerpoint/2010/main" val="1713634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3C22F-45EB-9E4E-9E42-7E4DAF96E803}"/>
              </a:ext>
            </a:extLst>
          </p:cNvPr>
          <p:cNvSpPr>
            <a:spLocks noGrp="1"/>
          </p:cNvSpPr>
          <p:nvPr>
            <p:ph type="title"/>
          </p:nvPr>
        </p:nvSpPr>
        <p:spPr/>
        <p:txBody>
          <a:bodyPr/>
          <a:lstStyle/>
          <a:p>
            <a:r>
              <a:rPr lang="en-IN" dirty="0"/>
              <a:t>Key Cache</a:t>
            </a:r>
            <a:br>
              <a:rPr lang="en-IN" dirty="0"/>
            </a:br>
            <a:endParaRPr lang="en-US" dirty="0"/>
          </a:p>
        </p:txBody>
      </p:sp>
      <p:sp>
        <p:nvSpPr>
          <p:cNvPr id="3" name="Content Placeholder 2">
            <a:extLst>
              <a:ext uri="{FF2B5EF4-FFF2-40B4-BE49-F238E27FC236}">
                <a16:creationId xmlns:a16="http://schemas.microsoft.com/office/drawing/2014/main" id="{39D88F5E-173B-2449-A6A3-09CC17E3A961}"/>
              </a:ext>
            </a:extLst>
          </p:cNvPr>
          <p:cNvSpPr>
            <a:spLocks noGrp="1"/>
          </p:cNvSpPr>
          <p:nvPr>
            <p:ph idx="1"/>
          </p:nvPr>
        </p:nvSpPr>
        <p:spPr/>
        <p:txBody>
          <a:bodyPr/>
          <a:lstStyle/>
          <a:p>
            <a:r>
              <a:rPr lang="en-IN" dirty="0"/>
              <a:t>Cassandra’s key cache stores a map of partition keys to row index entries, facilitating faster read access into </a:t>
            </a:r>
            <a:r>
              <a:rPr lang="en-IN" dirty="0" err="1"/>
              <a:t>SSTables</a:t>
            </a:r>
            <a:r>
              <a:rPr lang="en-IN" dirty="0"/>
              <a:t> stored on disk. </a:t>
            </a:r>
          </a:p>
          <a:p>
            <a:r>
              <a:rPr lang="en-IN" dirty="0"/>
              <a:t>We can configure usage of the key cache on a per-table basis.</a:t>
            </a:r>
          </a:p>
          <a:p>
            <a:endParaRPr lang="en-US" dirty="0"/>
          </a:p>
        </p:txBody>
      </p:sp>
    </p:spTree>
    <p:extLst>
      <p:ext uri="{BB962C8B-B14F-4D97-AF65-F5344CB8AC3E}">
        <p14:creationId xmlns:p14="http://schemas.microsoft.com/office/powerpoint/2010/main" val="220482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49D4-0626-7F4C-B06B-E86D894BCD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4B9683C-B7E9-B343-AF89-967DB236E3D8}"/>
              </a:ext>
            </a:extLst>
          </p:cNvPr>
          <p:cNvSpPr>
            <a:spLocks noGrp="1"/>
          </p:cNvSpPr>
          <p:nvPr>
            <p:ph idx="1"/>
          </p:nvPr>
        </p:nvSpPr>
        <p:spPr/>
        <p:txBody>
          <a:bodyPr>
            <a:normAutofit/>
          </a:bodyPr>
          <a:lstStyle/>
          <a:p>
            <a:r>
              <a:rPr lang="en-IN" dirty="0"/>
              <a:t>Because the key cache greatly increases reads without consuming a lot of additional memory, it is enabled by default; that is, key caching is enabled if you don’t specify a value when creating the table. We can disable key caching for this table with the</a:t>
            </a:r>
          </a:p>
          <a:p>
            <a:r>
              <a:rPr lang="en-IN" dirty="0"/>
              <a:t>ALTER TABLE command:</a:t>
            </a:r>
          </a:p>
          <a:p>
            <a:r>
              <a:rPr lang="en-IN" i="1" dirty="0" err="1"/>
              <a:t>cqlsh:hotel</a:t>
            </a:r>
            <a:r>
              <a:rPr lang="en-IN" i="1" dirty="0"/>
              <a:t>&gt; ALTER TABLE hotels WITH caching = { 'keys' : 'NONE', '</a:t>
            </a:r>
            <a:r>
              <a:rPr lang="en-IN" i="1" dirty="0" err="1"/>
              <a:t>rows_per_partition</a:t>
            </a:r>
            <a:r>
              <a:rPr lang="en-IN" i="1" dirty="0"/>
              <a:t>' : 'NONE' };</a:t>
            </a:r>
          </a:p>
          <a:p>
            <a:r>
              <a:rPr lang="en-IN" dirty="0"/>
              <a:t>The legal options for the keys attribute are ALL or NONE.</a:t>
            </a:r>
          </a:p>
          <a:p>
            <a:endParaRPr lang="en-US" dirty="0"/>
          </a:p>
        </p:txBody>
      </p:sp>
    </p:spTree>
    <p:extLst>
      <p:ext uri="{BB962C8B-B14F-4D97-AF65-F5344CB8AC3E}">
        <p14:creationId xmlns:p14="http://schemas.microsoft.com/office/powerpoint/2010/main" val="299276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1C4D7-1A68-B843-8BF7-37DAB96C82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9D853C-B8C2-4C47-B926-6426A52ACE10}"/>
              </a:ext>
            </a:extLst>
          </p:cNvPr>
          <p:cNvSpPr>
            <a:spLocks noGrp="1"/>
          </p:cNvSpPr>
          <p:nvPr>
            <p:ph idx="1"/>
          </p:nvPr>
        </p:nvSpPr>
        <p:spPr/>
        <p:txBody>
          <a:bodyPr/>
          <a:lstStyle/>
          <a:p>
            <a:r>
              <a:rPr lang="en-IN" dirty="0"/>
              <a:t>The </a:t>
            </a:r>
            <a:r>
              <a:rPr lang="en-IN" dirty="0" err="1"/>
              <a:t>key_cache_size_in_mb</a:t>
            </a:r>
            <a:r>
              <a:rPr lang="en-IN" dirty="0"/>
              <a:t> setting indicates the maximum amount of memory that will be devoted to the key cache, which is shared across all tables. </a:t>
            </a:r>
          </a:p>
          <a:p>
            <a:r>
              <a:rPr lang="en-IN" dirty="0"/>
              <a:t>The default value is either 5% of the total JVM heap, or 100 MB, whichever is less</a:t>
            </a:r>
          </a:p>
          <a:p>
            <a:endParaRPr lang="en-US" dirty="0"/>
          </a:p>
        </p:txBody>
      </p:sp>
    </p:spTree>
    <p:extLst>
      <p:ext uri="{BB962C8B-B14F-4D97-AF65-F5344CB8AC3E}">
        <p14:creationId xmlns:p14="http://schemas.microsoft.com/office/powerpoint/2010/main" val="35471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F377-12DA-6649-A299-D194F28CF2DE}"/>
              </a:ext>
            </a:extLst>
          </p:cNvPr>
          <p:cNvSpPr>
            <a:spLocks noGrp="1"/>
          </p:cNvSpPr>
          <p:nvPr>
            <p:ph type="title"/>
          </p:nvPr>
        </p:nvSpPr>
        <p:spPr/>
        <p:txBody>
          <a:bodyPr/>
          <a:lstStyle/>
          <a:p>
            <a:r>
              <a:rPr lang="en-IN" dirty="0"/>
              <a:t>Conceptual Data </a:t>
            </a:r>
            <a:r>
              <a:rPr lang="en-IN" dirty="0" err="1"/>
              <a:t>Modeling</a:t>
            </a:r>
            <a:br>
              <a:rPr lang="en-IN" dirty="0"/>
            </a:br>
            <a:endParaRPr lang="en-US" dirty="0"/>
          </a:p>
        </p:txBody>
      </p:sp>
      <p:sp>
        <p:nvSpPr>
          <p:cNvPr id="3" name="Content Placeholder 2">
            <a:extLst>
              <a:ext uri="{FF2B5EF4-FFF2-40B4-BE49-F238E27FC236}">
                <a16:creationId xmlns:a16="http://schemas.microsoft.com/office/drawing/2014/main" id="{66BF7E80-8743-6C4D-973A-37019D406808}"/>
              </a:ext>
            </a:extLst>
          </p:cNvPr>
          <p:cNvSpPr>
            <a:spLocks noGrp="1"/>
          </p:cNvSpPr>
          <p:nvPr>
            <p:ph idx="1"/>
          </p:nvPr>
        </p:nvSpPr>
        <p:spPr/>
        <p:txBody>
          <a:bodyPr/>
          <a:lstStyle/>
          <a:p>
            <a:r>
              <a:rPr lang="en-IN" dirty="0"/>
              <a:t>For our example, we’ll use a domain that is easily understood and that everyone can relate to: making hotel reservations</a:t>
            </a:r>
          </a:p>
          <a:p>
            <a:endParaRPr lang="en-US" dirty="0"/>
          </a:p>
        </p:txBody>
      </p:sp>
    </p:spTree>
    <p:extLst>
      <p:ext uri="{BB962C8B-B14F-4D97-AF65-F5344CB8AC3E}">
        <p14:creationId xmlns:p14="http://schemas.microsoft.com/office/powerpoint/2010/main" val="1522281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E0B5-FDBD-594F-A17F-96DE11ABDD3F}"/>
              </a:ext>
            </a:extLst>
          </p:cNvPr>
          <p:cNvSpPr>
            <a:spLocks noGrp="1"/>
          </p:cNvSpPr>
          <p:nvPr>
            <p:ph type="title"/>
          </p:nvPr>
        </p:nvSpPr>
        <p:spPr/>
        <p:txBody>
          <a:bodyPr/>
          <a:lstStyle/>
          <a:p>
            <a:r>
              <a:rPr lang="en-IN" dirty="0"/>
              <a:t>Row Cache</a:t>
            </a:r>
            <a:br>
              <a:rPr lang="en-IN" dirty="0"/>
            </a:br>
            <a:endParaRPr lang="en-US" dirty="0"/>
          </a:p>
        </p:txBody>
      </p:sp>
      <p:sp>
        <p:nvSpPr>
          <p:cNvPr id="3" name="Content Placeholder 2">
            <a:extLst>
              <a:ext uri="{FF2B5EF4-FFF2-40B4-BE49-F238E27FC236}">
                <a16:creationId xmlns:a16="http://schemas.microsoft.com/office/drawing/2014/main" id="{E031F5E9-D642-0047-A3AE-DFFF405016C3}"/>
              </a:ext>
            </a:extLst>
          </p:cNvPr>
          <p:cNvSpPr>
            <a:spLocks noGrp="1"/>
          </p:cNvSpPr>
          <p:nvPr>
            <p:ph idx="1"/>
          </p:nvPr>
        </p:nvSpPr>
        <p:spPr/>
        <p:txBody>
          <a:bodyPr>
            <a:normAutofit fontScale="92500" lnSpcReduction="20000"/>
          </a:bodyPr>
          <a:lstStyle/>
          <a:p>
            <a:r>
              <a:rPr lang="en-IN" dirty="0"/>
              <a:t>The row cache caches entire rows and can speed up read access for frequently</a:t>
            </a:r>
          </a:p>
          <a:p>
            <a:r>
              <a:rPr lang="en-IN" dirty="0"/>
              <a:t>accessed rows, at the cost of more memory usage.</a:t>
            </a:r>
          </a:p>
          <a:p>
            <a:r>
              <a:rPr lang="en-IN" dirty="0"/>
              <a:t>You’ll want to use the row cache size setting carefully, as this can easily lead to more performance issues than it solves. In many cases, a row cache can yield impressive performance results for small data sets when all the rows are in memory, only to degrade on larger data sets when the data must be read from disk.</a:t>
            </a:r>
          </a:p>
          <a:p>
            <a:r>
              <a:rPr lang="en-IN" dirty="0"/>
              <a:t>If your table gets far more reads than writes, then configuring an overly large row cache will needlessly consume considerable server resources. If your table has a lower ratio of reads to writes, but has rows with lots of data in them (hundreds of columns), then you’ll need to do some math before setting the row cache size.</a:t>
            </a:r>
          </a:p>
          <a:p>
            <a:endParaRPr lang="en-US" dirty="0"/>
          </a:p>
        </p:txBody>
      </p:sp>
    </p:spTree>
    <p:extLst>
      <p:ext uri="{BB962C8B-B14F-4D97-AF65-F5344CB8AC3E}">
        <p14:creationId xmlns:p14="http://schemas.microsoft.com/office/powerpoint/2010/main" val="2090200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8F922-C2D7-4548-92BD-C9ADD6EB46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871035-896E-AD4D-8E6C-30C3CD1ADB1E}"/>
              </a:ext>
            </a:extLst>
          </p:cNvPr>
          <p:cNvSpPr>
            <a:spLocks noGrp="1"/>
          </p:cNvSpPr>
          <p:nvPr>
            <p:ph idx="1"/>
          </p:nvPr>
        </p:nvSpPr>
        <p:spPr/>
        <p:txBody>
          <a:bodyPr>
            <a:normAutofit/>
          </a:bodyPr>
          <a:lstStyle/>
          <a:p>
            <a:r>
              <a:rPr lang="en-IN" dirty="0"/>
              <a:t>As with key caching, we can configure usage of the row cache on a per-table basis.</a:t>
            </a:r>
          </a:p>
          <a:p>
            <a:r>
              <a:rPr lang="en-IN" dirty="0"/>
              <a:t>The </a:t>
            </a:r>
            <a:r>
              <a:rPr lang="en-IN" dirty="0" err="1"/>
              <a:t>rows_per_partition</a:t>
            </a:r>
            <a:r>
              <a:rPr lang="en-IN" dirty="0"/>
              <a:t> setting specifies the number of rows that will be cached per partition. By default, this value is set to NONE, meaning that no rows will be cached.</a:t>
            </a:r>
          </a:p>
          <a:p>
            <a:r>
              <a:rPr lang="en-IN" dirty="0"/>
              <a:t>Other available options are positive integers or ALL. The following CQL statement sets the row cache to 200 rows:</a:t>
            </a:r>
          </a:p>
          <a:p>
            <a:r>
              <a:rPr lang="en-IN" i="1" dirty="0" err="1"/>
              <a:t>cqlsh:hotel</a:t>
            </a:r>
            <a:r>
              <a:rPr lang="en-IN" i="1" dirty="0"/>
              <a:t>&gt; ALTER TABLE hotels WITH caching = { 'keys' : 'NONE', '</a:t>
            </a:r>
            <a:r>
              <a:rPr lang="en-IN" i="1" dirty="0" err="1"/>
              <a:t>rows_per_partition</a:t>
            </a:r>
            <a:r>
              <a:rPr lang="en-IN" i="1" dirty="0"/>
              <a:t>' : '200' };</a:t>
            </a:r>
          </a:p>
          <a:p>
            <a:endParaRPr lang="en-US" dirty="0"/>
          </a:p>
        </p:txBody>
      </p:sp>
    </p:spTree>
    <p:extLst>
      <p:ext uri="{BB962C8B-B14F-4D97-AF65-F5344CB8AC3E}">
        <p14:creationId xmlns:p14="http://schemas.microsoft.com/office/powerpoint/2010/main" val="3380569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F3E72-28D4-6A46-BD58-0CDE5C0A73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8103A5-485F-4C46-A96B-24CC588AF620}"/>
              </a:ext>
            </a:extLst>
          </p:cNvPr>
          <p:cNvSpPr>
            <a:spLocks noGrp="1"/>
          </p:cNvSpPr>
          <p:nvPr>
            <p:ph idx="1"/>
          </p:nvPr>
        </p:nvSpPr>
        <p:spPr/>
        <p:txBody>
          <a:bodyPr>
            <a:normAutofit/>
          </a:bodyPr>
          <a:lstStyle/>
          <a:p>
            <a:r>
              <a:rPr lang="en-IN" dirty="0"/>
              <a:t>Our conceptual domain includes hotels, guests that stay in the hotels, a collection of rooms for each hotel, the rates and availability of those rooms, and a record of reservations booked for guests. Hotels typically also maintain a collection of “points of interest,” which are parks, museums, shopping galleries, monuments, or other places near the hotel that guests might want to visit during their stay. </a:t>
            </a:r>
          </a:p>
          <a:p>
            <a:r>
              <a:rPr lang="en-IN" dirty="0"/>
              <a:t>Both hotels and points of interest need to maintain geolocation data so that they can be found on maps for mashups, and to calculate distances.</a:t>
            </a:r>
          </a:p>
          <a:p>
            <a:endParaRPr lang="en-US" dirty="0"/>
          </a:p>
        </p:txBody>
      </p:sp>
    </p:spTree>
    <p:extLst>
      <p:ext uri="{BB962C8B-B14F-4D97-AF65-F5344CB8AC3E}">
        <p14:creationId xmlns:p14="http://schemas.microsoft.com/office/powerpoint/2010/main" val="167422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810B-58F0-8247-A6C0-5B5A5961A5EA}"/>
              </a:ext>
            </a:extLst>
          </p:cNvPr>
          <p:cNvSpPr>
            <a:spLocks noGrp="1"/>
          </p:cNvSpPr>
          <p:nvPr>
            <p:ph type="title"/>
          </p:nvPr>
        </p:nvSpPr>
        <p:spPr/>
        <p:txBody>
          <a:bodyPr/>
          <a:lstStyle/>
          <a:p>
            <a:r>
              <a:rPr lang="en-IN" dirty="0"/>
              <a:t>Hotel domain entity–relationship diagram</a:t>
            </a:r>
            <a:br>
              <a:rPr lang="en-IN" dirty="0"/>
            </a:br>
            <a:endParaRPr lang="en-US" dirty="0"/>
          </a:p>
        </p:txBody>
      </p:sp>
      <p:pic>
        <p:nvPicPr>
          <p:cNvPr id="5" name="Content Placeholder 4" descr="A close up of a logo&#10;&#10;Description automatically generated">
            <a:extLst>
              <a:ext uri="{FF2B5EF4-FFF2-40B4-BE49-F238E27FC236}">
                <a16:creationId xmlns:a16="http://schemas.microsoft.com/office/drawing/2014/main" id="{F10240CB-8CBA-BB41-A025-566B74DF7494}"/>
              </a:ext>
            </a:extLst>
          </p:cNvPr>
          <p:cNvPicPr>
            <a:picLocks noGrp="1" noChangeAspect="1"/>
          </p:cNvPicPr>
          <p:nvPr>
            <p:ph idx="1"/>
          </p:nvPr>
        </p:nvPicPr>
        <p:blipFill>
          <a:blip r:embed="rId2"/>
          <a:stretch>
            <a:fillRect/>
          </a:stretch>
        </p:blipFill>
        <p:spPr>
          <a:xfrm>
            <a:off x="838199" y="1233996"/>
            <a:ext cx="10436441" cy="5258879"/>
          </a:xfrm>
        </p:spPr>
      </p:pic>
    </p:spTree>
    <p:extLst>
      <p:ext uri="{BB962C8B-B14F-4D97-AF65-F5344CB8AC3E}">
        <p14:creationId xmlns:p14="http://schemas.microsoft.com/office/powerpoint/2010/main" val="409567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C840D-D001-EE47-9055-7E17F4452B68}"/>
              </a:ext>
            </a:extLst>
          </p:cNvPr>
          <p:cNvSpPr>
            <a:spLocks noGrp="1"/>
          </p:cNvSpPr>
          <p:nvPr>
            <p:ph type="title"/>
          </p:nvPr>
        </p:nvSpPr>
        <p:spPr/>
        <p:txBody>
          <a:bodyPr/>
          <a:lstStyle/>
          <a:p>
            <a:r>
              <a:rPr lang="en-IN" dirty="0"/>
              <a:t>RDBMS Design</a:t>
            </a:r>
            <a:br>
              <a:rPr lang="en-IN" dirty="0"/>
            </a:b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CD9EBDE4-1284-D440-AF35-584DC455A4D6}"/>
              </a:ext>
            </a:extLst>
          </p:cNvPr>
          <p:cNvPicPr>
            <a:picLocks noGrp="1" noChangeAspect="1"/>
          </p:cNvPicPr>
          <p:nvPr>
            <p:ph idx="1"/>
          </p:nvPr>
        </p:nvPicPr>
        <p:blipFill>
          <a:blip r:embed="rId2"/>
          <a:stretch>
            <a:fillRect/>
          </a:stretch>
        </p:blipFill>
        <p:spPr>
          <a:xfrm>
            <a:off x="838200" y="1012054"/>
            <a:ext cx="9894903" cy="5335480"/>
          </a:xfrm>
        </p:spPr>
      </p:pic>
    </p:spTree>
    <p:extLst>
      <p:ext uri="{BB962C8B-B14F-4D97-AF65-F5344CB8AC3E}">
        <p14:creationId xmlns:p14="http://schemas.microsoft.com/office/powerpoint/2010/main" val="149641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6FA1-85E3-024A-B71A-7C0157B78347}"/>
              </a:ext>
            </a:extLst>
          </p:cNvPr>
          <p:cNvSpPr>
            <a:spLocks noGrp="1"/>
          </p:cNvSpPr>
          <p:nvPr>
            <p:ph type="title"/>
          </p:nvPr>
        </p:nvSpPr>
        <p:spPr/>
        <p:txBody>
          <a:bodyPr>
            <a:normAutofit fontScale="90000"/>
          </a:bodyPr>
          <a:lstStyle/>
          <a:p>
            <a:r>
              <a:rPr lang="en-IN" dirty="0"/>
              <a:t>Design Differences Between RDBMS and Cassandra</a:t>
            </a:r>
            <a:br>
              <a:rPr lang="en-IN" dirty="0"/>
            </a:br>
            <a:endParaRPr lang="en-US" dirty="0"/>
          </a:p>
        </p:txBody>
      </p:sp>
      <p:sp>
        <p:nvSpPr>
          <p:cNvPr id="3" name="Content Placeholder 2">
            <a:extLst>
              <a:ext uri="{FF2B5EF4-FFF2-40B4-BE49-F238E27FC236}">
                <a16:creationId xmlns:a16="http://schemas.microsoft.com/office/drawing/2014/main" id="{3F1DD5A6-DF5D-4E4C-A1A8-38EFA6FD0623}"/>
              </a:ext>
            </a:extLst>
          </p:cNvPr>
          <p:cNvSpPr>
            <a:spLocks noGrp="1"/>
          </p:cNvSpPr>
          <p:nvPr>
            <p:ph idx="1"/>
          </p:nvPr>
        </p:nvSpPr>
        <p:spPr/>
        <p:txBody>
          <a:bodyPr/>
          <a:lstStyle/>
          <a:p>
            <a:r>
              <a:rPr lang="en-IN" dirty="0"/>
              <a:t>No joins</a:t>
            </a:r>
          </a:p>
          <a:p>
            <a:r>
              <a:rPr lang="en-IN" dirty="0"/>
              <a:t>No referential integrity</a:t>
            </a:r>
          </a:p>
          <a:p>
            <a:r>
              <a:rPr lang="en-IN" dirty="0"/>
              <a:t>Denormalization</a:t>
            </a:r>
          </a:p>
          <a:p>
            <a:r>
              <a:rPr lang="en-IN" dirty="0"/>
              <a:t>Query-first design</a:t>
            </a:r>
          </a:p>
          <a:p>
            <a:r>
              <a:rPr lang="en-IN" dirty="0"/>
              <a:t>Designing for optimal storage</a:t>
            </a:r>
          </a:p>
          <a:p>
            <a:r>
              <a:rPr lang="en-IN" dirty="0"/>
              <a:t>Sorting is a design decision</a:t>
            </a:r>
          </a:p>
          <a:p>
            <a:endParaRPr lang="en-US" dirty="0"/>
          </a:p>
        </p:txBody>
      </p:sp>
    </p:spTree>
    <p:extLst>
      <p:ext uri="{BB962C8B-B14F-4D97-AF65-F5344CB8AC3E}">
        <p14:creationId xmlns:p14="http://schemas.microsoft.com/office/powerpoint/2010/main" val="2557543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66AF-BB71-C742-AB4E-7546E41F81B7}"/>
              </a:ext>
            </a:extLst>
          </p:cNvPr>
          <p:cNvSpPr>
            <a:spLocks noGrp="1"/>
          </p:cNvSpPr>
          <p:nvPr>
            <p:ph type="title"/>
          </p:nvPr>
        </p:nvSpPr>
        <p:spPr/>
        <p:txBody>
          <a:bodyPr/>
          <a:lstStyle/>
          <a:p>
            <a:r>
              <a:rPr lang="en-IN" dirty="0"/>
              <a:t>Defining Application Queries</a:t>
            </a:r>
            <a:br>
              <a:rPr lang="en-IN" dirty="0"/>
            </a:br>
            <a:endParaRPr lang="en-US" dirty="0"/>
          </a:p>
        </p:txBody>
      </p:sp>
      <p:sp>
        <p:nvSpPr>
          <p:cNvPr id="3" name="Content Placeholder 2">
            <a:extLst>
              <a:ext uri="{FF2B5EF4-FFF2-40B4-BE49-F238E27FC236}">
                <a16:creationId xmlns:a16="http://schemas.microsoft.com/office/drawing/2014/main" id="{4325D120-CA6F-C042-9FFB-01533C4C3209}"/>
              </a:ext>
            </a:extLst>
          </p:cNvPr>
          <p:cNvSpPr>
            <a:spLocks noGrp="1"/>
          </p:cNvSpPr>
          <p:nvPr>
            <p:ph idx="1"/>
          </p:nvPr>
        </p:nvSpPr>
        <p:spPr/>
        <p:txBody>
          <a:bodyPr/>
          <a:lstStyle/>
          <a:p>
            <a:r>
              <a:rPr lang="en-IN" dirty="0"/>
              <a:t>Q1. Find hotels near a given point of interest.</a:t>
            </a:r>
          </a:p>
          <a:p>
            <a:r>
              <a:rPr lang="en-IN" dirty="0"/>
              <a:t>Q2. Find information about a given hotel, such as its name and location.</a:t>
            </a:r>
          </a:p>
          <a:p>
            <a:r>
              <a:rPr lang="en-IN" dirty="0"/>
              <a:t>Q3. Find points of interest near a given hotel.</a:t>
            </a:r>
          </a:p>
          <a:p>
            <a:r>
              <a:rPr lang="en-IN" dirty="0"/>
              <a:t>Q4. Find an available room in a given date range.</a:t>
            </a:r>
          </a:p>
          <a:p>
            <a:r>
              <a:rPr lang="en-IN" dirty="0"/>
              <a:t>Q5. Find the rate and amenities for a room.</a:t>
            </a:r>
          </a:p>
          <a:p>
            <a:endParaRPr lang="en-US" dirty="0"/>
          </a:p>
        </p:txBody>
      </p:sp>
    </p:spTree>
    <p:extLst>
      <p:ext uri="{BB962C8B-B14F-4D97-AF65-F5344CB8AC3E}">
        <p14:creationId xmlns:p14="http://schemas.microsoft.com/office/powerpoint/2010/main" val="3393284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TotalTime>
  <Words>2442</Words>
  <Application>Microsoft Macintosh PowerPoint</Application>
  <PresentationFormat>Widescreen</PresentationFormat>
  <Paragraphs>123</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Advanced Course</vt:lpstr>
      <vt:lpstr>Cassandra’s Data Model </vt:lpstr>
      <vt:lpstr>Secondary Indexes </vt:lpstr>
      <vt:lpstr>Conceptual Data Modeling </vt:lpstr>
      <vt:lpstr>PowerPoint Presentation</vt:lpstr>
      <vt:lpstr>Hotel domain entity–relationship diagram </vt:lpstr>
      <vt:lpstr>RDBMS Design </vt:lpstr>
      <vt:lpstr>Design Differences Between RDBMS and Cassandra </vt:lpstr>
      <vt:lpstr>Defining Application Queries </vt:lpstr>
      <vt:lpstr>PowerPoint Presentation</vt:lpstr>
      <vt:lpstr>Hotel application queries </vt:lpstr>
      <vt:lpstr>Logical Data Modeling </vt:lpstr>
      <vt:lpstr>PowerPoint Presentation</vt:lpstr>
      <vt:lpstr>Hotel Chebotko Logical Data Model </vt:lpstr>
      <vt:lpstr>Reservation Logical Data Model </vt:lpstr>
      <vt:lpstr>Hotel physical model </vt:lpstr>
      <vt:lpstr>Reservation physical model </vt:lpstr>
      <vt:lpstr>Data Centers and Racks </vt:lpstr>
      <vt:lpstr>Gossip and Failure Detection</vt:lpstr>
      <vt:lpstr>Here is how the gossiper works: </vt:lpstr>
      <vt:lpstr>Snitches </vt:lpstr>
      <vt:lpstr>Simple Snitch </vt:lpstr>
      <vt:lpstr>Property File Snitch </vt:lpstr>
      <vt:lpstr>Dynamic Snitch </vt:lpstr>
      <vt:lpstr>Partitioners </vt:lpstr>
      <vt:lpstr>Murmur3 Partitioner </vt:lpstr>
      <vt:lpstr>Random Partitioner </vt:lpstr>
      <vt:lpstr>Order-Preserving &amp; ByteOrderedPartitioner  </vt:lpstr>
      <vt:lpstr>PowerPoint Presentation</vt:lpstr>
      <vt:lpstr>ByteOrderedPartitioner </vt:lpstr>
      <vt:lpstr>Replication Strategies </vt:lpstr>
      <vt:lpstr>What Are Durable Writes? </vt:lpstr>
      <vt:lpstr>SimpleStrategy</vt:lpstr>
      <vt:lpstr>NetworkTopologyStrategy </vt:lpstr>
      <vt:lpstr>Caching </vt:lpstr>
      <vt:lpstr>caching strategy </vt:lpstr>
      <vt:lpstr>Key Cache </vt:lpstr>
      <vt:lpstr>PowerPoint Presentation</vt:lpstr>
      <vt:lpstr>PowerPoint Presentation</vt:lpstr>
      <vt:lpstr>Row Cache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Rushabh Doshi</dc:creator>
  <cp:lastModifiedBy>Rushabh Doshi</cp:lastModifiedBy>
  <cp:revision>21</cp:revision>
  <dcterms:created xsi:type="dcterms:W3CDTF">2020-08-02T17:20:45Z</dcterms:created>
  <dcterms:modified xsi:type="dcterms:W3CDTF">2020-08-05T19:37:14Z</dcterms:modified>
</cp:coreProperties>
</file>